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1.png" ContentType="image/png"/>
  <Override PartName="/ppt/media/image9.png" ContentType="image/png"/>
  <Override PartName="/ppt/media/image12.png" ContentType="image/png"/>
  <Override PartName="/ppt/media/image7.png" ContentType="image/png"/>
  <Override PartName="/ppt/media/image13.png" ContentType="image/png"/>
  <Override PartName="/ppt/media/image8.png" ContentType="image/png"/>
  <Override PartName="/ppt/media/image6.jpeg" ContentType="image/jpeg"/>
  <Override PartName="/ppt/media/image10.png" ContentType="image/png"/>
  <Override PartName="/ppt/media/image5.png" ContentType="image/png"/>
  <Override PartName="/ppt/media/image22.png" ContentType="image/png"/>
  <Override PartName="/ppt/media/image4.png" ContentType="image/png"/>
  <Override PartName="/ppt/media/image21.png" ContentType="image/png"/>
  <Override PartName="/ppt/media/image19.png" ContentType="image/png"/>
  <Override PartName="/ppt/media/image1.png" ContentType="image/png"/>
  <Override PartName="/ppt/media/image2.wmf" ContentType="image/x-wmf"/>
  <Override PartName="/ppt/media/image20.png" ContentType="image/png"/>
  <Override PartName="/ppt/media/image18.png" ContentType="image/png"/>
  <Override PartName="/ppt/media/image16.png" ContentType="image/png"/>
  <Override PartName="/ppt/media/image15.png" ContentType="image/png"/>
  <Override PartName="/ppt/media/image14.png" ContentType="image/png"/>
  <Override PartName="/ppt/media/image3.png" ContentType="image/png"/>
  <Override PartName="/ppt/media/image17.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43891200" cy="32918400"/>
  <p:notesSz cx="6950075" cy="92360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8600" spc="-1" strike="noStrike">
                <a:solidFill>
                  <a:srgbClr val="a32638"/>
                </a:solidFill>
                <a:latin typeface="Corbel"/>
              </a:rPr>
              <a:t>Click to move the slide</a:t>
            </a:r>
            <a:endParaRPr b="0" lang="en-US" sz="8600" spc="-1" strike="noStrike">
              <a:solidFill>
                <a:srgbClr val="a32638"/>
              </a:solidFill>
              <a:latin typeface="Corbel"/>
            </a:endParaRP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3"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4"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A6301317-75B0-4471-8935-58CEE4CAD32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1397160" y="1154160"/>
            <a:ext cx="4155840" cy="3117600"/>
          </a:xfrm>
          <a:prstGeom prst="rect">
            <a:avLst/>
          </a:prstGeom>
          <a:ln w="0">
            <a:noFill/>
          </a:ln>
        </p:spPr>
      </p:sp>
      <p:sp>
        <p:nvSpPr>
          <p:cNvPr id="120" name="PlaceHolder 2"/>
          <p:cNvSpPr>
            <a:spLocks noGrp="1"/>
          </p:cNvSpPr>
          <p:nvPr>
            <p:ph type="body"/>
          </p:nvPr>
        </p:nvSpPr>
        <p:spPr>
          <a:xfrm>
            <a:off x="695160" y="4444920"/>
            <a:ext cx="5559120" cy="3636720"/>
          </a:xfrm>
          <a:prstGeom prst="rect">
            <a:avLst/>
          </a:prstGeom>
          <a:noFill/>
          <a:ln w="0">
            <a:noFill/>
          </a:ln>
        </p:spPr>
        <p:txBody>
          <a:bodyPr anchor="t">
            <a:noAutofit/>
          </a:bodyPr>
          <a:p>
            <a:endParaRPr b="0" lang="en-US" sz="2000" spc="-1" strike="noStrike">
              <a:latin typeface="Arial"/>
            </a:endParaRPr>
          </a:p>
        </p:txBody>
      </p:sp>
      <p:sp>
        <p:nvSpPr>
          <p:cNvPr id="121" name="PlaceHolder 3"/>
          <p:cNvSpPr>
            <a:spLocks noGrp="1"/>
          </p:cNvSpPr>
          <p:nvPr>
            <p:ph type="sldNum" idx="7"/>
          </p:nvPr>
        </p:nvSpPr>
        <p:spPr>
          <a:xfrm>
            <a:off x="3936960" y="8772480"/>
            <a:ext cx="3011040" cy="46332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FF8D4C5F-0923-4918-A8AB-2A43E7E019D0}"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F12D165-B5CD-449A-8211-2BC31F2AA03E}"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27" name="PlaceHolder 2"/>
          <p:cNvSpPr>
            <a:spLocks noGrp="1"/>
          </p:cNvSpPr>
          <p:nvPr>
            <p:ph/>
          </p:nvPr>
        </p:nvSpPr>
        <p:spPr>
          <a:xfrm>
            <a:off x="2194560" y="7702560"/>
            <a:ext cx="3950172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28" name="PlaceHolder 3"/>
          <p:cNvSpPr>
            <a:spLocks noGrp="1"/>
          </p:cNvSpPr>
          <p:nvPr>
            <p:ph/>
          </p:nvPr>
        </p:nvSpPr>
        <p:spPr>
          <a:xfrm>
            <a:off x="2194560" y="17674920"/>
            <a:ext cx="3950172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19B829D-C917-405F-8CFD-18957D3B4756}"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30" name="PlaceHolder 2"/>
          <p:cNvSpPr>
            <a:spLocks noGrp="1"/>
          </p:cNvSpPr>
          <p:nvPr>
            <p:ph/>
          </p:nvPr>
        </p:nvSpPr>
        <p:spPr>
          <a:xfrm>
            <a:off x="2194560" y="770256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1" name="PlaceHolder 3"/>
          <p:cNvSpPr>
            <a:spLocks noGrp="1"/>
          </p:cNvSpPr>
          <p:nvPr>
            <p:ph/>
          </p:nvPr>
        </p:nvSpPr>
        <p:spPr>
          <a:xfrm>
            <a:off x="22435200" y="770256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2" name="PlaceHolder 4"/>
          <p:cNvSpPr>
            <a:spLocks noGrp="1"/>
          </p:cNvSpPr>
          <p:nvPr>
            <p:ph/>
          </p:nvPr>
        </p:nvSpPr>
        <p:spPr>
          <a:xfrm>
            <a:off x="2194560" y="1767492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3" name="PlaceHolder 5"/>
          <p:cNvSpPr>
            <a:spLocks noGrp="1"/>
          </p:cNvSpPr>
          <p:nvPr>
            <p:ph/>
          </p:nvPr>
        </p:nvSpPr>
        <p:spPr>
          <a:xfrm>
            <a:off x="22435200" y="1767492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4259EBF-8894-4E9F-A845-0F3EEA2758B8}"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35" name="PlaceHolder 2"/>
          <p:cNvSpPr>
            <a:spLocks noGrp="1"/>
          </p:cNvSpPr>
          <p:nvPr>
            <p:ph/>
          </p:nvPr>
        </p:nvSpPr>
        <p:spPr>
          <a:xfrm>
            <a:off x="2194560" y="7702560"/>
            <a:ext cx="127191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6" name="PlaceHolder 3"/>
          <p:cNvSpPr>
            <a:spLocks noGrp="1"/>
          </p:cNvSpPr>
          <p:nvPr>
            <p:ph/>
          </p:nvPr>
        </p:nvSpPr>
        <p:spPr>
          <a:xfrm>
            <a:off x="15550200" y="7702560"/>
            <a:ext cx="127191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7" name="PlaceHolder 4"/>
          <p:cNvSpPr>
            <a:spLocks noGrp="1"/>
          </p:cNvSpPr>
          <p:nvPr>
            <p:ph/>
          </p:nvPr>
        </p:nvSpPr>
        <p:spPr>
          <a:xfrm>
            <a:off x="28905480" y="7702560"/>
            <a:ext cx="127191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8" name="PlaceHolder 5"/>
          <p:cNvSpPr>
            <a:spLocks noGrp="1"/>
          </p:cNvSpPr>
          <p:nvPr>
            <p:ph/>
          </p:nvPr>
        </p:nvSpPr>
        <p:spPr>
          <a:xfrm>
            <a:off x="2194560" y="17674920"/>
            <a:ext cx="127191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39" name="PlaceHolder 6"/>
          <p:cNvSpPr>
            <a:spLocks noGrp="1"/>
          </p:cNvSpPr>
          <p:nvPr>
            <p:ph/>
          </p:nvPr>
        </p:nvSpPr>
        <p:spPr>
          <a:xfrm>
            <a:off x="15550200" y="17674920"/>
            <a:ext cx="127191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40" name="PlaceHolder 7"/>
          <p:cNvSpPr>
            <a:spLocks noGrp="1"/>
          </p:cNvSpPr>
          <p:nvPr>
            <p:ph/>
          </p:nvPr>
        </p:nvSpPr>
        <p:spPr>
          <a:xfrm>
            <a:off x="28905480" y="17674920"/>
            <a:ext cx="127191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685EC18-FA39-4EC4-9D32-EFB2296FFA1D}"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6" name="PlaceHolder 2"/>
          <p:cNvSpPr>
            <a:spLocks noGrp="1"/>
          </p:cNvSpPr>
          <p:nvPr>
            <p:ph type="subTitle"/>
          </p:nvPr>
        </p:nvSpPr>
        <p:spPr>
          <a:xfrm>
            <a:off x="2194560" y="7702560"/>
            <a:ext cx="39501720" cy="19092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2FD9D4F-2A13-4402-BC22-1A0DBC7014B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8" name="PlaceHolder 2"/>
          <p:cNvSpPr>
            <a:spLocks noGrp="1"/>
          </p:cNvSpPr>
          <p:nvPr>
            <p:ph/>
          </p:nvPr>
        </p:nvSpPr>
        <p:spPr>
          <a:xfrm>
            <a:off x="2194560" y="7702560"/>
            <a:ext cx="39501720" cy="1909224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CD86683-2351-4602-AB61-33A0700E4CD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10" name="PlaceHolder 2"/>
          <p:cNvSpPr>
            <a:spLocks noGrp="1"/>
          </p:cNvSpPr>
          <p:nvPr>
            <p:ph/>
          </p:nvPr>
        </p:nvSpPr>
        <p:spPr>
          <a:xfrm>
            <a:off x="2194560" y="7702560"/>
            <a:ext cx="19276560" cy="1909224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11" name="PlaceHolder 3"/>
          <p:cNvSpPr>
            <a:spLocks noGrp="1"/>
          </p:cNvSpPr>
          <p:nvPr>
            <p:ph/>
          </p:nvPr>
        </p:nvSpPr>
        <p:spPr>
          <a:xfrm>
            <a:off x="22435200" y="7702560"/>
            <a:ext cx="19276560" cy="1909224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EF78613-E272-4E69-A3F3-244C59E7E11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5BE42B4-DFD0-49D9-B9C3-1A268DF90EB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291840" y="10226160"/>
            <a:ext cx="37307160" cy="327070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55B9008-75FA-496C-8101-B783CE3753C1}"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15" name="PlaceHolder 2"/>
          <p:cNvSpPr>
            <a:spLocks noGrp="1"/>
          </p:cNvSpPr>
          <p:nvPr>
            <p:ph/>
          </p:nvPr>
        </p:nvSpPr>
        <p:spPr>
          <a:xfrm>
            <a:off x="2194560" y="770256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16" name="PlaceHolder 3"/>
          <p:cNvSpPr>
            <a:spLocks noGrp="1"/>
          </p:cNvSpPr>
          <p:nvPr>
            <p:ph/>
          </p:nvPr>
        </p:nvSpPr>
        <p:spPr>
          <a:xfrm>
            <a:off x="22435200" y="7702560"/>
            <a:ext cx="19276560" cy="1909224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17" name="PlaceHolder 4"/>
          <p:cNvSpPr>
            <a:spLocks noGrp="1"/>
          </p:cNvSpPr>
          <p:nvPr>
            <p:ph/>
          </p:nvPr>
        </p:nvSpPr>
        <p:spPr>
          <a:xfrm>
            <a:off x="2194560" y="1767492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456C6EA-9F0D-4FEB-A0EF-50B058DE8E0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19" name="PlaceHolder 2"/>
          <p:cNvSpPr>
            <a:spLocks noGrp="1"/>
          </p:cNvSpPr>
          <p:nvPr>
            <p:ph/>
          </p:nvPr>
        </p:nvSpPr>
        <p:spPr>
          <a:xfrm>
            <a:off x="2194560" y="7702560"/>
            <a:ext cx="19276560" cy="1909224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20" name="PlaceHolder 3"/>
          <p:cNvSpPr>
            <a:spLocks noGrp="1"/>
          </p:cNvSpPr>
          <p:nvPr>
            <p:ph/>
          </p:nvPr>
        </p:nvSpPr>
        <p:spPr>
          <a:xfrm>
            <a:off x="22435200" y="770256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21" name="PlaceHolder 4"/>
          <p:cNvSpPr>
            <a:spLocks noGrp="1"/>
          </p:cNvSpPr>
          <p:nvPr>
            <p:ph/>
          </p:nvPr>
        </p:nvSpPr>
        <p:spPr>
          <a:xfrm>
            <a:off x="22435200" y="1767492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C461059-68CC-485E-8E7B-3307EF47C26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291840" y="10226160"/>
            <a:ext cx="37307160" cy="7055640"/>
          </a:xfrm>
          <a:prstGeom prst="rect">
            <a:avLst/>
          </a:prstGeom>
          <a:noFill/>
          <a:ln w="0">
            <a:noFill/>
          </a:ln>
        </p:spPr>
        <p:txBody>
          <a:bodyPr lIns="0" rIns="0" tIns="0" bIns="0" anchor="ctr">
            <a:noAutofit/>
          </a:bodyPr>
          <a:p>
            <a:endParaRPr b="0" lang="en-US" sz="8600" spc="-1" strike="noStrike">
              <a:solidFill>
                <a:srgbClr val="a32638"/>
              </a:solidFill>
              <a:latin typeface="Corbel"/>
            </a:endParaRPr>
          </a:p>
        </p:txBody>
      </p:sp>
      <p:sp>
        <p:nvSpPr>
          <p:cNvPr id="23" name="PlaceHolder 2"/>
          <p:cNvSpPr>
            <a:spLocks noGrp="1"/>
          </p:cNvSpPr>
          <p:nvPr>
            <p:ph/>
          </p:nvPr>
        </p:nvSpPr>
        <p:spPr>
          <a:xfrm>
            <a:off x="2194560" y="770256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24" name="PlaceHolder 3"/>
          <p:cNvSpPr>
            <a:spLocks noGrp="1"/>
          </p:cNvSpPr>
          <p:nvPr>
            <p:ph/>
          </p:nvPr>
        </p:nvSpPr>
        <p:spPr>
          <a:xfrm>
            <a:off x="22435200" y="7702560"/>
            <a:ext cx="1927656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25" name="PlaceHolder 4"/>
          <p:cNvSpPr>
            <a:spLocks noGrp="1"/>
          </p:cNvSpPr>
          <p:nvPr>
            <p:ph/>
          </p:nvPr>
        </p:nvSpPr>
        <p:spPr>
          <a:xfrm>
            <a:off x="2194560" y="17674920"/>
            <a:ext cx="39501720" cy="9106920"/>
          </a:xfrm>
          <a:prstGeom prst="rect">
            <a:avLst/>
          </a:prstGeom>
          <a:noFill/>
          <a:ln w="0">
            <a:noFill/>
          </a:ln>
        </p:spPr>
        <p:txBody>
          <a:bodyPr lIns="0" rIns="0" tIns="0" bIns="0" anchor="t">
            <a:normAutofit/>
          </a:bodyPr>
          <a:p>
            <a:endParaRPr b="0" lang="en-US" sz="15400" spc="-1" strike="noStrike">
              <a:solidFill>
                <a:srgbClr val="a32638"/>
              </a:solidFill>
              <a:latin typeface="Corbe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31ADC21-5CFD-42E4-BF35-9AA2A3EAEC42}"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291840" y="10226160"/>
            <a:ext cx="37307160" cy="7055640"/>
          </a:xfrm>
          <a:prstGeom prst="rect">
            <a:avLst/>
          </a:prstGeom>
          <a:noFill/>
          <a:ln w="0">
            <a:noFill/>
          </a:ln>
        </p:spPr>
        <p:txBody>
          <a:bodyPr lIns="438840" rIns="438840" tIns="219600" bIns="219600" anchor="ctr">
            <a:noAutofit/>
          </a:bodyPr>
          <a:p>
            <a:pPr algn="ctr">
              <a:lnSpc>
                <a:spcPct val="100000"/>
              </a:lnSpc>
              <a:buNone/>
            </a:pPr>
            <a:r>
              <a:rPr b="0" lang="en-US" sz="21100" spc="-1" strike="noStrike">
                <a:solidFill>
                  <a:srgbClr val="a32638"/>
                </a:solidFill>
                <a:latin typeface="Corbel"/>
              </a:rPr>
              <a:t>Click to edit Master title style</a:t>
            </a:r>
            <a:endParaRPr b="0" lang="en-US" sz="21100" spc="-1" strike="noStrike">
              <a:solidFill>
                <a:srgbClr val="a32638"/>
              </a:solidFill>
              <a:latin typeface="Corbel"/>
            </a:endParaRPr>
          </a:p>
        </p:txBody>
      </p:sp>
      <p:sp>
        <p:nvSpPr>
          <p:cNvPr id="1" name="PlaceHolder 2"/>
          <p:cNvSpPr>
            <a:spLocks noGrp="1"/>
          </p:cNvSpPr>
          <p:nvPr>
            <p:ph type="dt" idx="1"/>
          </p:nvPr>
        </p:nvSpPr>
        <p:spPr>
          <a:xfrm>
            <a:off x="2194560" y="30510360"/>
            <a:ext cx="10240920" cy="1752120"/>
          </a:xfrm>
          <a:prstGeom prst="rect">
            <a:avLst/>
          </a:prstGeom>
          <a:noFill/>
          <a:ln w="0">
            <a:noFill/>
          </a:ln>
        </p:spPr>
        <p:txBody>
          <a:bodyPr lIns="438840" rIns="438840" tIns="219600" bIns="219600" anchor="ctr">
            <a:noAutofit/>
          </a:bodyPr>
          <a:lstStyle>
            <a:lvl1pPr>
              <a:lnSpc>
                <a:spcPct val="100000"/>
              </a:lnSpc>
              <a:buNone/>
              <a:defRPr b="0" lang="en-US" sz="5800" spc="-1" strike="noStrike">
                <a:solidFill>
                  <a:srgbClr val="bf8d90"/>
                </a:solidFill>
                <a:latin typeface="Corbel"/>
              </a:defRPr>
            </a:lvl1pPr>
          </a:lstStyle>
          <a:p>
            <a:pPr>
              <a:lnSpc>
                <a:spcPct val="100000"/>
              </a:lnSpc>
              <a:buNone/>
            </a:pPr>
            <a:r>
              <a:rPr b="0" lang="en-US" sz="5800" spc="-1" strike="noStrike">
                <a:solidFill>
                  <a:srgbClr val="bf8d90"/>
                </a:solidFill>
                <a:latin typeface="Corbel"/>
              </a:rPr>
              <a:t>&lt;date/time&gt;</a:t>
            </a:r>
            <a:endParaRPr b="0" lang="en-US" sz="5800" spc="-1" strike="noStrike">
              <a:latin typeface="Times New Roman"/>
            </a:endParaRPr>
          </a:p>
        </p:txBody>
      </p:sp>
      <p:sp>
        <p:nvSpPr>
          <p:cNvPr id="2" name="PlaceHolder 3"/>
          <p:cNvSpPr>
            <a:spLocks noGrp="1"/>
          </p:cNvSpPr>
          <p:nvPr>
            <p:ph type="ftr" idx="2"/>
          </p:nvPr>
        </p:nvSpPr>
        <p:spPr>
          <a:xfrm>
            <a:off x="14996160" y="30510360"/>
            <a:ext cx="13898520" cy="1752120"/>
          </a:xfrm>
          <a:prstGeom prst="rect">
            <a:avLst/>
          </a:prstGeom>
          <a:noFill/>
          <a:ln w="0">
            <a:noFill/>
          </a:ln>
        </p:spPr>
        <p:txBody>
          <a:bodyPr lIns="438840" rIns="438840" tIns="219600" bIns="219600"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31455360" y="30510360"/>
            <a:ext cx="10240920" cy="1752120"/>
          </a:xfrm>
          <a:prstGeom prst="rect">
            <a:avLst/>
          </a:prstGeom>
          <a:noFill/>
          <a:ln w="0">
            <a:noFill/>
          </a:ln>
        </p:spPr>
        <p:txBody>
          <a:bodyPr lIns="438840" rIns="438840" tIns="219600" bIns="219600" anchor="ctr">
            <a:noAutofit/>
          </a:bodyPr>
          <a:lstStyle>
            <a:lvl1pPr algn="r">
              <a:lnSpc>
                <a:spcPct val="100000"/>
              </a:lnSpc>
              <a:buNone/>
              <a:defRPr b="0" lang="en-US" sz="5800" spc="-1" strike="noStrike">
                <a:solidFill>
                  <a:srgbClr val="bf8d90"/>
                </a:solidFill>
                <a:latin typeface="Corbel"/>
              </a:defRPr>
            </a:lvl1pPr>
          </a:lstStyle>
          <a:p>
            <a:pPr algn="r">
              <a:lnSpc>
                <a:spcPct val="100000"/>
              </a:lnSpc>
              <a:buNone/>
            </a:pPr>
            <a:fld id="{47486BEA-8A1B-46B1-A974-3CD032B45935}" type="slidenum">
              <a:rPr b="0" lang="en-US" sz="5800" spc="-1" strike="noStrike">
                <a:solidFill>
                  <a:srgbClr val="bf8d90"/>
                </a:solidFill>
                <a:latin typeface="Corbel"/>
              </a:rPr>
              <a:t>&lt;number&gt;</a:t>
            </a:fld>
            <a:endParaRPr b="0" lang="en-US" sz="5800" spc="-1" strike="noStrike">
              <a:latin typeface="Times New Roman"/>
            </a:endParaRPr>
          </a:p>
        </p:txBody>
      </p:sp>
      <p:sp>
        <p:nvSpPr>
          <p:cNvPr id="4" name="PlaceHolder 5"/>
          <p:cNvSpPr>
            <a:spLocks noGrp="1"/>
          </p:cNvSpPr>
          <p:nvPr>
            <p:ph type="body"/>
          </p:nvPr>
        </p:nvSpPr>
        <p:spPr>
          <a:xfrm>
            <a:off x="2194560" y="7702560"/>
            <a:ext cx="39501720" cy="19092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5400" spc="-1" strike="noStrike">
                <a:solidFill>
                  <a:srgbClr val="a32638"/>
                </a:solidFill>
                <a:latin typeface="Corbel"/>
              </a:rPr>
              <a:t>Click to edit the outline text format</a:t>
            </a:r>
            <a:endParaRPr b="0" lang="en-US" sz="15400" spc="-1" strike="noStrike">
              <a:solidFill>
                <a:srgbClr val="a32638"/>
              </a:solidFill>
              <a:latin typeface="Corbel"/>
            </a:endParaRPr>
          </a:p>
          <a:p>
            <a:pPr lvl="1" marL="864000" indent="-324000">
              <a:spcBef>
                <a:spcPts val="1134"/>
              </a:spcBef>
              <a:buClr>
                <a:srgbClr val="000000"/>
              </a:buClr>
              <a:buSzPct val="75000"/>
              <a:buFont typeface="Symbol" charset="2"/>
              <a:buChar char=""/>
            </a:pPr>
            <a:r>
              <a:rPr b="0" lang="en-US" sz="11500" spc="-1" strike="noStrike">
                <a:solidFill>
                  <a:srgbClr val="a32638"/>
                </a:solidFill>
                <a:latin typeface="Corbel"/>
              </a:rPr>
              <a:t>Second Outline Level</a:t>
            </a:r>
            <a:endParaRPr b="0" lang="en-US" sz="11500" spc="-1" strike="noStrike">
              <a:solidFill>
                <a:srgbClr val="a32638"/>
              </a:solidFill>
              <a:latin typeface="Corbel"/>
            </a:endParaRPr>
          </a:p>
          <a:p>
            <a:pPr lvl="2" marL="1296000" indent="-288000">
              <a:spcBef>
                <a:spcPts val="850"/>
              </a:spcBef>
              <a:buClr>
                <a:srgbClr val="000000"/>
              </a:buClr>
              <a:buSzPct val="45000"/>
              <a:buFont typeface="Wingdings" charset="2"/>
              <a:buChar char=""/>
            </a:pPr>
            <a:r>
              <a:rPr b="0" lang="en-US" sz="9600" spc="-1" strike="noStrike">
                <a:solidFill>
                  <a:srgbClr val="a32638"/>
                </a:solidFill>
                <a:latin typeface="Corbel"/>
              </a:rPr>
              <a:t>Third Outline Level</a:t>
            </a:r>
            <a:endParaRPr b="0" lang="en-US" sz="9600" spc="-1" strike="noStrike">
              <a:solidFill>
                <a:srgbClr val="a32638"/>
              </a:solidFill>
              <a:latin typeface="Corbel"/>
            </a:endParaRPr>
          </a:p>
          <a:p>
            <a:pPr lvl="3" marL="1728000" indent="-216000">
              <a:spcBef>
                <a:spcPts val="567"/>
              </a:spcBef>
              <a:buClr>
                <a:srgbClr val="000000"/>
              </a:buClr>
              <a:buSzPct val="75000"/>
              <a:buFont typeface="Symbol" charset="2"/>
              <a:buChar char=""/>
            </a:pPr>
            <a:r>
              <a:rPr b="0" lang="en-US" sz="9600" spc="-1" strike="noStrike">
                <a:solidFill>
                  <a:srgbClr val="a32638"/>
                </a:solidFill>
                <a:latin typeface="Corbel"/>
              </a:rPr>
              <a:t>Fourth Outline Level</a:t>
            </a:r>
            <a:endParaRPr b="0" lang="en-US" sz="9600" spc="-1" strike="noStrike">
              <a:solidFill>
                <a:srgbClr val="a32638"/>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a32638"/>
                </a:solidFill>
                <a:latin typeface="Corbel"/>
              </a:rPr>
              <a:t>Fifth Outline Level</a:t>
            </a:r>
            <a:endParaRPr b="0" lang="en-US" sz="2000" spc="-1" strike="noStrike">
              <a:solidFill>
                <a:srgbClr val="a32638"/>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a32638"/>
                </a:solidFill>
                <a:latin typeface="Corbel"/>
              </a:rPr>
              <a:t>Sixth Outline Level</a:t>
            </a:r>
            <a:endParaRPr b="0" lang="en-US" sz="2000" spc="-1" strike="noStrike">
              <a:solidFill>
                <a:srgbClr val="a32638"/>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a32638"/>
                </a:solidFill>
                <a:latin typeface="Corbel"/>
              </a:rPr>
              <a:t>Seventh Outline Level</a:t>
            </a:r>
            <a:endParaRPr b="0" lang="en-US" sz="2000" spc="-1" strike="noStrike">
              <a:solidFill>
                <a:srgbClr val="a32638"/>
              </a:solidFill>
              <a:latin typeface="Corbe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hyperlink" Target="https://doi.org/10.1109/AIM.2016.7576984" TargetMode="External"/><Relationship Id="rId5" Type="http://schemas.openxmlformats.org/officeDocument/2006/relationships/hyperlink" Target="https://doi.org/10.1115/1.4036014" TargetMode="External"/><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e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jpe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slideLayout" Target="../slideLayouts/slideLayout2.xml"/><Relationship Id="rId26"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7" name="Picture 7" descr=""/>
          <p:cNvPicPr/>
          <p:nvPr/>
        </p:nvPicPr>
        <p:blipFill>
          <a:blip r:embed="rId1"/>
          <a:stretch/>
        </p:blipFill>
        <p:spPr>
          <a:xfrm>
            <a:off x="4741560" y="1963440"/>
            <a:ext cx="4952160" cy="2558880"/>
          </a:xfrm>
          <a:prstGeom prst="rect">
            <a:avLst/>
          </a:prstGeom>
          <a:ln w="0">
            <a:noFill/>
          </a:ln>
        </p:spPr>
      </p:pic>
      <p:sp>
        <p:nvSpPr>
          <p:cNvPr id="48" name="Rectangle 55"/>
          <p:cNvSpPr/>
          <p:nvPr/>
        </p:nvSpPr>
        <p:spPr>
          <a:xfrm>
            <a:off x="13852440" y="18651600"/>
            <a:ext cx="22977000" cy="11927880"/>
          </a:xfrm>
          <a:prstGeom prst="rect">
            <a:avLst/>
          </a:prstGeom>
          <a:solidFill>
            <a:schemeClr val="bg1">
              <a:lumMod val="95000"/>
            </a:schemeClr>
          </a:solidFill>
          <a:ln w="28575">
            <a:solidFill>
              <a:srgbClr val="a32638">
                <a:lumMod val="50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9" name="Rectangle 19"/>
          <p:cNvSpPr/>
          <p:nvPr/>
        </p:nvSpPr>
        <p:spPr>
          <a:xfrm>
            <a:off x="37048320" y="25444440"/>
            <a:ext cx="5961960" cy="5135040"/>
          </a:xfrm>
          <a:prstGeom prst="rect">
            <a:avLst/>
          </a:prstGeom>
          <a:solidFill>
            <a:schemeClr val="bg1">
              <a:lumMod val="95000"/>
            </a:schemeClr>
          </a:solidFill>
          <a:ln w="28575">
            <a:solidFill>
              <a:srgbClr val="a32638">
                <a:lumMod val="50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0" name="Rectangle 17"/>
          <p:cNvSpPr/>
          <p:nvPr/>
        </p:nvSpPr>
        <p:spPr>
          <a:xfrm>
            <a:off x="37048320" y="18690120"/>
            <a:ext cx="5961960" cy="6473520"/>
          </a:xfrm>
          <a:prstGeom prst="rect">
            <a:avLst/>
          </a:prstGeom>
          <a:solidFill>
            <a:schemeClr val="bg1">
              <a:lumMod val="95000"/>
            </a:schemeClr>
          </a:solidFill>
          <a:ln w="28575">
            <a:solidFill>
              <a:srgbClr val="a32638">
                <a:lumMod val="50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1" name="Rectangle 6"/>
          <p:cNvSpPr/>
          <p:nvPr/>
        </p:nvSpPr>
        <p:spPr>
          <a:xfrm>
            <a:off x="17760600" y="4592880"/>
            <a:ext cx="25249680" cy="13781520"/>
          </a:xfrm>
          <a:prstGeom prst="rect">
            <a:avLst/>
          </a:prstGeom>
          <a:solidFill>
            <a:schemeClr val="bg1">
              <a:lumMod val="95000"/>
            </a:schemeClr>
          </a:solidFill>
          <a:ln w="28575">
            <a:solidFill>
              <a:srgbClr val="a32638">
                <a:lumMod val="50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2" name="Rectangle 4"/>
          <p:cNvSpPr/>
          <p:nvPr/>
        </p:nvSpPr>
        <p:spPr>
          <a:xfrm>
            <a:off x="891360" y="18651600"/>
            <a:ext cx="12817080" cy="11927880"/>
          </a:xfrm>
          <a:prstGeom prst="rect">
            <a:avLst/>
          </a:prstGeom>
          <a:solidFill>
            <a:schemeClr val="bg1">
              <a:lumMod val="95000"/>
            </a:schemeClr>
          </a:solidFill>
          <a:ln w="28575">
            <a:solidFill>
              <a:srgbClr val="a32638">
                <a:lumMod val="50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3" name="Rectangle 50"/>
          <p:cNvSpPr/>
          <p:nvPr/>
        </p:nvSpPr>
        <p:spPr>
          <a:xfrm>
            <a:off x="891360" y="4592880"/>
            <a:ext cx="16402680" cy="13781520"/>
          </a:xfrm>
          <a:prstGeom prst="rect">
            <a:avLst/>
          </a:prstGeom>
          <a:solidFill>
            <a:schemeClr val="bg1">
              <a:lumMod val="95000"/>
            </a:schemeClr>
          </a:solidFill>
          <a:ln w="28575">
            <a:solidFill>
              <a:srgbClr val="a32638">
                <a:lumMod val="50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4" name="TextBox 35"/>
          <p:cNvSpPr/>
          <p:nvPr/>
        </p:nvSpPr>
        <p:spPr>
          <a:xfrm>
            <a:off x="1022040" y="5700240"/>
            <a:ext cx="6331320" cy="6674760"/>
          </a:xfrm>
          <a:prstGeom prst="rect">
            <a:avLst/>
          </a:prstGeom>
          <a:noFill/>
          <a:ln w="0">
            <a:noFill/>
          </a:ln>
        </p:spPr>
        <p:style>
          <a:lnRef idx="0"/>
          <a:fillRef idx="0"/>
          <a:effectRef idx="0"/>
          <a:fontRef idx="minor"/>
        </p:style>
        <p:txBody>
          <a:bodyPr anchor="t">
            <a:spAutoFit/>
          </a:bodyPr>
          <a:p>
            <a:pPr algn="just">
              <a:lnSpc>
                <a:spcPct val="100000"/>
              </a:lnSpc>
              <a:buNone/>
            </a:pPr>
            <a:r>
              <a:rPr b="0" lang="en-US" sz="3600" spc="-1" strike="noStrike">
                <a:solidFill>
                  <a:srgbClr val="000000"/>
                </a:solidFill>
                <a:latin typeface="Times New Roman"/>
              </a:rPr>
              <a:t>A </a:t>
            </a:r>
            <a:r>
              <a:rPr b="0" lang="en-US" sz="3600" spc="-1" strike="noStrike" u="sng">
                <a:solidFill>
                  <a:srgbClr val="000000"/>
                </a:solidFill>
                <a:uFillTx/>
                <a:latin typeface="Times New Roman"/>
              </a:rPr>
              <a:t>tensegrity</a:t>
            </a:r>
            <a:r>
              <a:rPr b="0" lang="en-US" sz="3600" spc="-1" strike="noStrike">
                <a:solidFill>
                  <a:srgbClr val="000000"/>
                </a:solidFill>
                <a:latin typeface="Times New Roman"/>
              </a:rPr>
              <a:t> structure is comprised of rigid struts under compression with prestressed members held in </a:t>
            </a:r>
            <a:r>
              <a:rPr b="0" lang="en-US" sz="3600" spc="-1" strike="noStrike" u="sng">
                <a:solidFill>
                  <a:srgbClr val="000000"/>
                </a:solidFill>
                <a:uFillTx/>
                <a:latin typeface="Times New Roman"/>
              </a:rPr>
              <a:t>tens</a:t>
            </a:r>
            <a:r>
              <a:rPr b="0" lang="en-US" sz="3600" spc="-1" strike="noStrike">
                <a:solidFill>
                  <a:srgbClr val="000000"/>
                </a:solidFill>
                <a:latin typeface="Times New Roman"/>
              </a:rPr>
              <a:t>ion to achieve structural int</a:t>
            </a:r>
            <a:r>
              <a:rPr b="0" lang="en-US" sz="3600" spc="-1" strike="noStrike" u="sng">
                <a:solidFill>
                  <a:srgbClr val="000000"/>
                </a:solidFill>
                <a:uFillTx/>
                <a:latin typeface="Times New Roman"/>
              </a:rPr>
              <a:t>egrity</a:t>
            </a:r>
            <a:r>
              <a:rPr b="0" lang="en-US" sz="3600" spc="-1" strike="noStrike">
                <a:solidFill>
                  <a:srgbClr val="000000"/>
                </a:solidFill>
                <a:latin typeface="Times New Roman"/>
              </a:rPr>
              <a:t>. Tensegrity structures are lightweight, packable, impact resistant, and internally stable making them ideal candidates for locomotion in unstructured environments such as search and rescue  and  space   scenarios.   A</a:t>
            </a:r>
            <a:endParaRPr b="0" lang="en-US" sz="3600" spc="-1" strike="noStrike">
              <a:latin typeface="Arial"/>
            </a:endParaRPr>
          </a:p>
        </p:txBody>
      </p:sp>
      <p:sp>
        <p:nvSpPr>
          <p:cNvPr id="55" name="TextBox 3"/>
          <p:cNvSpPr/>
          <p:nvPr/>
        </p:nvSpPr>
        <p:spPr>
          <a:xfrm>
            <a:off x="6921720" y="-190440"/>
            <a:ext cx="184320" cy="1415520"/>
          </a:xfrm>
          <a:prstGeom prst="rect">
            <a:avLst/>
          </a:prstGeom>
          <a:noFill/>
          <a:ln w="0">
            <a:noFill/>
          </a:ln>
        </p:spPr>
        <p:style>
          <a:lnRef idx="0"/>
          <a:fillRef idx="0"/>
          <a:effectRef idx="0"/>
          <a:fontRef idx="minor"/>
        </p:style>
      </p:sp>
      <p:sp>
        <p:nvSpPr>
          <p:cNvPr id="56" name="TextBox 56"/>
          <p:cNvSpPr/>
          <p:nvPr/>
        </p:nvSpPr>
        <p:spPr>
          <a:xfrm>
            <a:off x="6682320" y="315720"/>
            <a:ext cx="29685960" cy="3991320"/>
          </a:xfrm>
          <a:prstGeom prst="rect">
            <a:avLst/>
          </a:prstGeom>
          <a:noFill/>
          <a:ln w="0">
            <a:noFill/>
          </a:ln>
        </p:spPr>
        <p:style>
          <a:lnRef idx="0"/>
          <a:fillRef idx="0"/>
          <a:effectRef idx="0"/>
          <a:fontRef idx="minor"/>
        </p:style>
        <p:txBody>
          <a:bodyPr anchor="t">
            <a:spAutoFit/>
          </a:bodyPr>
          <a:p>
            <a:pPr algn="ctr">
              <a:lnSpc>
                <a:spcPct val="100000"/>
              </a:lnSpc>
              <a:buNone/>
            </a:pPr>
            <a:r>
              <a:rPr b="1" lang="en-US" sz="8000" spc="-1" strike="noStrike">
                <a:solidFill>
                  <a:srgbClr val="808080"/>
                </a:solidFill>
                <a:latin typeface="Times New Roman"/>
              </a:rPr>
              <a:t>Geometric Static Modeling Framework for Piecewise-Continuous Curved-Link Multi Point-of-Contact Tensegrity Robots</a:t>
            </a:r>
            <a:endParaRPr b="0" lang="en-US" sz="8000" spc="-1" strike="noStrike">
              <a:latin typeface="Arial"/>
            </a:endParaRPr>
          </a:p>
          <a:p>
            <a:pPr algn="ctr">
              <a:lnSpc>
                <a:spcPct val="100000"/>
              </a:lnSpc>
              <a:buNone/>
            </a:pPr>
            <a:r>
              <a:rPr b="1" i="1" lang="en-US" sz="4800" spc="-1" strike="noStrike">
                <a:solidFill>
                  <a:srgbClr val="808080"/>
                </a:solidFill>
                <a:latin typeface="Times New Roman"/>
              </a:rPr>
              <a:t>Lauren Ervin and Vishesh Vikas</a:t>
            </a:r>
            <a:endParaRPr b="0" lang="en-US" sz="4800" spc="-1" strike="noStrike">
              <a:latin typeface="Arial"/>
            </a:endParaRPr>
          </a:p>
          <a:p>
            <a:pPr algn="ctr">
              <a:lnSpc>
                <a:spcPct val="100000"/>
              </a:lnSpc>
              <a:buNone/>
            </a:pPr>
            <a:r>
              <a:rPr b="1" lang="en-US" sz="4800" spc="-1" strike="noStrike">
                <a:solidFill>
                  <a:srgbClr val="808080"/>
                </a:solidFill>
                <a:latin typeface="Times New Roman"/>
              </a:rPr>
              <a:t>Agile Robotics Lab, The University of Alabama</a:t>
            </a:r>
            <a:endParaRPr b="0" lang="en-US" sz="4800" spc="-1" strike="noStrike">
              <a:latin typeface="Arial"/>
            </a:endParaRPr>
          </a:p>
        </p:txBody>
      </p:sp>
      <p:grpSp>
        <p:nvGrpSpPr>
          <p:cNvPr id="57" name="Group 8"/>
          <p:cNvGrpSpPr/>
          <p:nvPr/>
        </p:nvGrpSpPr>
        <p:grpSpPr>
          <a:xfrm>
            <a:off x="1287000" y="18800640"/>
            <a:ext cx="12073320" cy="1488960"/>
            <a:chOff x="1287000" y="18800640"/>
            <a:chExt cx="12073320" cy="1488960"/>
          </a:xfrm>
        </p:grpSpPr>
        <p:sp>
          <p:nvSpPr>
            <p:cNvPr id="58" name="Rectangle 68"/>
            <p:cNvSpPr/>
            <p:nvPr/>
          </p:nvSpPr>
          <p:spPr>
            <a:xfrm>
              <a:off x="1287000" y="18800640"/>
              <a:ext cx="12073320" cy="91404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sp>
          <p:nvSpPr>
            <p:cNvPr id="59" name="TextBox 69"/>
            <p:cNvSpPr/>
            <p:nvPr/>
          </p:nvSpPr>
          <p:spPr>
            <a:xfrm>
              <a:off x="1887840" y="18859320"/>
              <a:ext cx="10908720" cy="1430280"/>
            </a:xfrm>
            <a:prstGeom prst="rect">
              <a:avLst/>
            </a:prstGeom>
            <a:noFill/>
            <a:ln>
              <a:no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t">
              <a:spAutoFit/>
            </a:bodyPr>
            <a:p>
              <a:pPr algn="ctr">
                <a:lnSpc>
                  <a:spcPct val="100000"/>
                </a:lnSpc>
                <a:buNone/>
              </a:pPr>
              <a:r>
                <a:rPr b="0" lang="en-US" sz="4400" spc="-1" strike="noStrike">
                  <a:solidFill>
                    <a:srgbClr val="ffffff"/>
                  </a:solidFill>
                  <a:latin typeface="Verdana"/>
                </a:rPr>
                <a:t>Design, Mechatronics, and Fabrication</a:t>
              </a:r>
              <a:endParaRPr b="0" lang="en-US" sz="4400" spc="-1" strike="noStrike">
                <a:latin typeface="Arial"/>
              </a:endParaRPr>
            </a:p>
            <a:p>
              <a:pPr algn="ctr">
                <a:lnSpc>
                  <a:spcPct val="100000"/>
                </a:lnSpc>
                <a:buNone/>
              </a:pPr>
              <a:endParaRPr b="0" lang="en-US" sz="4400" spc="-1" strike="noStrike">
                <a:latin typeface="Arial"/>
              </a:endParaRPr>
            </a:p>
          </p:txBody>
        </p:sp>
      </p:grpSp>
      <p:grpSp>
        <p:nvGrpSpPr>
          <p:cNvPr id="60" name="Group 2"/>
          <p:cNvGrpSpPr/>
          <p:nvPr/>
        </p:nvGrpSpPr>
        <p:grpSpPr>
          <a:xfrm>
            <a:off x="17994240" y="4816080"/>
            <a:ext cx="24832440" cy="914040"/>
            <a:chOff x="17994240" y="4816080"/>
            <a:chExt cx="24832440" cy="914040"/>
          </a:xfrm>
        </p:grpSpPr>
        <p:sp>
          <p:nvSpPr>
            <p:cNvPr id="61" name="Rectangle 70"/>
            <p:cNvSpPr/>
            <p:nvPr/>
          </p:nvSpPr>
          <p:spPr>
            <a:xfrm>
              <a:off x="17994240" y="4816080"/>
              <a:ext cx="24832440" cy="91404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sp>
          <p:nvSpPr>
            <p:cNvPr id="62" name="TextBox 71"/>
            <p:cNvSpPr/>
            <p:nvPr/>
          </p:nvSpPr>
          <p:spPr>
            <a:xfrm>
              <a:off x="18631800" y="4874760"/>
              <a:ext cx="24123600" cy="759960"/>
            </a:xfrm>
            <a:prstGeom prst="rect">
              <a:avLst/>
            </a:prstGeom>
            <a:noFill/>
            <a:ln>
              <a:no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t">
              <a:spAutoFit/>
            </a:bodyPr>
            <a:p>
              <a:pPr algn="ctr">
                <a:lnSpc>
                  <a:spcPct val="100000"/>
                </a:lnSpc>
                <a:buNone/>
              </a:pPr>
              <a:r>
                <a:rPr b="0" lang="en-US" sz="4400" spc="-1" strike="noStrike">
                  <a:solidFill>
                    <a:srgbClr val="ffffff"/>
                  </a:solidFill>
                  <a:latin typeface="Verdana"/>
                </a:rPr>
                <a:t>Hybrid System and Static Modeling</a:t>
              </a:r>
              <a:endParaRPr b="0" lang="en-US" sz="4400" spc="-1" strike="noStrike">
                <a:latin typeface="Arial"/>
              </a:endParaRPr>
            </a:p>
          </p:txBody>
        </p:sp>
      </p:grpSp>
      <p:sp>
        <p:nvSpPr>
          <p:cNvPr id="63" name="Rectangle 81"/>
          <p:cNvSpPr/>
          <p:nvPr/>
        </p:nvSpPr>
        <p:spPr>
          <a:xfrm>
            <a:off x="0" y="30652920"/>
            <a:ext cx="43890840" cy="226512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pic>
        <p:nvPicPr>
          <p:cNvPr id="64" name="Picture 13" descr="nameplate201_WHITE.eps"/>
          <p:cNvPicPr/>
          <p:nvPr/>
        </p:nvPicPr>
        <p:blipFill>
          <a:blip r:embed="rId2"/>
          <a:stretch/>
        </p:blipFill>
        <p:spPr>
          <a:xfrm>
            <a:off x="34169760" y="31567320"/>
            <a:ext cx="9085320" cy="472320"/>
          </a:xfrm>
          <a:prstGeom prst="rect">
            <a:avLst/>
          </a:prstGeom>
          <a:ln w="0">
            <a:noFill/>
          </a:ln>
        </p:spPr>
      </p:pic>
      <p:grpSp>
        <p:nvGrpSpPr>
          <p:cNvPr id="65" name="Group 11"/>
          <p:cNvGrpSpPr/>
          <p:nvPr/>
        </p:nvGrpSpPr>
        <p:grpSpPr>
          <a:xfrm>
            <a:off x="37212480" y="25576920"/>
            <a:ext cx="5627160" cy="928440"/>
            <a:chOff x="37212480" y="25576920"/>
            <a:chExt cx="5627160" cy="928440"/>
          </a:xfrm>
        </p:grpSpPr>
        <p:sp>
          <p:nvSpPr>
            <p:cNvPr id="66" name="Rectangle 85"/>
            <p:cNvSpPr/>
            <p:nvPr/>
          </p:nvSpPr>
          <p:spPr>
            <a:xfrm>
              <a:off x="37212480" y="25576920"/>
              <a:ext cx="5627160" cy="92844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sp>
          <p:nvSpPr>
            <p:cNvPr id="67" name="TextBox 86"/>
            <p:cNvSpPr/>
            <p:nvPr/>
          </p:nvSpPr>
          <p:spPr>
            <a:xfrm>
              <a:off x="37515600" y="25613640"/>
              <a:ext cx="5084280" cy="780840"/>
            </a:xfrm>
            <a:prstGeom prst="rect">
              <a:avLst/>
            </a:prstGeom>
            <a:solidFill>
              <a:srgbClr val="9c2334"/>
            </a:solidFill>
            <a:ln>
              <a:no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ctr">
              <a:noAutofit/>
            </a:bodyPr>
            <a:p>
              <a:pPr algn="ctr">
                <a:lnSpc>
                  <a:spcPct val="100000"/>
                </a:lnSpc>
                <a:buNone/>
              </a:pPr>
              <a:r>
                <a:rPr b="0" lang="en-US" sz="4400" spc="-1" strike="noStrike">
                  <a:solidFill>
                    <a:srgbClr val="ffffff"/>
                  </a:solidFill>
                  <a:latin typeface="Verdana"/>
                </a:rPr>
                <a:t>References</a:t>
              </a:r>
              <a:endParaRPr b="0" lang="en-US" sz="4400" spc="-1" strike="noStrike">
                <a:latin typeface="Arial"/>
              </a:endParaRPr>
            </a:p>
          </p:txBody>
        </p:sp>
      </p:grpSp>
      <p:grpSp>
        <p:nvGrpSpPr>
          <p:cNvPr id="68" name="Group 24"/>
          <p:cNvGrpSpPr/>
          <p:nvPr/>
        </p:nvGrpSpPr>
        <p:grpSpPr>
          <a:xfrm>
            <a:off x="1319760" y="4789080"/>
            <a:ext cx="15624360" cy="914040"/>
            <a:chOff x="1319760" y="4789080"/>
            <a:chExt cx="15624360" cy="914040"/>
          </a:xfrm>
        </p:grpSpPr>
        <p:sp>
          <p:nvSpPr>
            <p:cNvPr id="69" name="Rectangle 27"/>
            <p:cNvSpPr/>
            <p:nvPr/>
          </p:nvSpPr>
          <p:spPr>
            <a:xfrm>
              <a:off x="1319760" y="4789080"/>
              <a:ext cx="15624360" cy="91404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sp>
          <p:nvSpPr>
            <p:cNvPr id="70" name="TextBox 29"/>
            <p:cNvSpPr/>
            <p:nvPr/>
          </p:nvSpPr>
          <p:spPr>
            <a:xfrm>
              <a:off x="1356840" y="4840920"/>
              <a:ext cx="15558840" cy="759960"/>
            </a:xfrm>
            <a:prstGeom prst="rect">
              <a:avLst/>
            </a:prstGeom>
            <a:noFill/>
            <a:ln>
              <a:no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t">
              <a:spAutoFit/>
            </a:bodyPr>
            <a:p>
              <a:pPr algn="ctr">
                <a:lnSpc>
                  <a:spcPct val="100000"/>
                </a:lnSpc>
                <a:buNone/>
              </a:pPr>
              <a:r>
                <a:rPr b="0" lang="en-US" sz="4400" spc="-1" strike="noStrike">
                  <a:solidFill>
                    <a:srgbClr val="ffffff"/>
                  </a:solidFill>
                  <a:latin typeface="Verdana"/>
                </a:rPr>
                <a:t>Introduction and Motivation</a:t>
              </a:r>
              <a:endParaRPr b="0" lang="en-US" sz="4400" spc="-1" strike="noStrike">
                <a:latin typeface="Arial"/>
              </a:endParaRPr>
            </a:p>
          </p:txBody>
        </p:sp>
      </p:grpSp>
      <p:sp>
        <p:nvSpPr>
          <p:cNvPr id="71" name="TextBox 30"/>
          <p:cNvSpPr/>
          <p:nvPr/>
        </p:nvSpPr>
        <p:spPr>
          <a:xfrm>
            <a:off x="18069840" y="5739120"/>
            <a:ext cx="7356960" cy="6567840"/>
          </a:xfrm>
          <a:prstGeom prst="rect">
            <a:avLst/>
          </a:prstGeom>
          <a:noFill/>
          <a:ln w="0">
            <a:noFill/>
          </a:ln>
        </p:spPr>
        <p:style>
          <a:lnRef idx="0"/>
          <a:fillRef idx="0"/>
          <a:effectRef idx="0"/>
          <a:fontRef idx="minor"/>
        </p:style>
        <p:txBody>
          <a:bodyPr anchor="t">
            <a:spAutoFit/>
          </a:bodyPr>
          <a:p>
            <a:pPr algn="just">
              <a:lnSpc>
                <a:spcPct val="100000"/>
              </a:lnSpc>
              <a:buNone/>
            </a:pPr>
            <a:r>
              <a:rPr b="0" lang="en-US" sz="3600" spc="-1" strike="noStrike">
                <a:solidFill>
                  <a:srgbClr val="000000"/>
                </a:solidFill>
                <a:latin typeface="Times New Roman"/>
              </a:rPr>
              <a:t>TeXploR poses the following modeling challenges:</a:t>
            </a:r>
            <a:endParaRPr b="0" lang="en-US" sz="3600" spc="-1" strike="noStrike">
              <a:latin typeface="Arial"/>
            </a:endParaRPr>
          </a:p>
          <a:p>
            <a:pPr marL="514440" indent="-514440" algn="just">
              <a:lnSpc>
                <a:spcPct val="100000"/>
              </a:lnSpc>
              <a:buClr>
                <a:srgbClr val="000000"/>
              </a:buClr>
              <a:buFont typeface="Corbel"/>
              <a:buAutoNum type="arabicPeriod"/>
            </a:pPr>
            <a:r>
              <a:rPr b="0" lang="en-US" sz="3600" spc="-1" strike="noStrike">
                <a:solidFill>
                  <a:srgbClr val="000000"/>
                </a:solidFill>
                <a:latin typeface="Times New Roman"/>
              </a:rPr>
              <a:t>Discontinuous nature of the curved links requiring state switching.</a:t>
            </a:r>
            <a:endParaRPr b="0" lang="en-US" sz="3600" spc="-1" strike="noStrike">
              <a:latin typeface="Arial"/>
            </a:endParaRPr>
          </a:p>
          <a:p>
            <a:pPr marL="514440" indent="-514440" algn="just">
              <a:lnSpc>
                <a:spcPct val="100000"/>
              </a:lnSpc>
              <a:buClr>
                <a:srgbClr val="000000"/>
              </a:buClr>
              <a:buFont typeface="Corbel"/>
              <a:buAutoNum type="arabicPeriod"/>
            </a:pPr>
            <a:r>
              <a:rPr b="0" lang="en-US" sz="3600" spc="-1" strike="noStrike">
                <a:solidFill>
                  <a:srgbClr val="000000"/>
                </a:solidFill>
                <a:latin typeface="Times New Roman"/>
              </a:rPr>
              <a:t>Constantly changing ground contact points.</a:t>
            </a:r>
            <a:endParaRPr b="0" lang="en-US" sz="3600" spc="-1" strike="noStrike">
              <a:latin typeface="Arial"/>
            </a:endParaRPr>
          </a:p>
          <a:p>
            <a:pPr marL="514440" indent="-514440" algn="just">
              <a:lnSpc>
                <a:spcPct val="100000"/>
              </a:lnSpc>
              <a:buClr>
                <a:srgbClr val="000000"/>
              </a:buClr>
              <a:buFont typeface="Corbel"/>
              <a:buAutoNum type="arabicPeriod"/>
            </a:pPr>
            <a:r>
              <a:rPr b="0" lang="en-US" sz="3600" spc="-1" strike="noStrike">
                <a:solidFill>
                  <a:srgbClr val="000000"/>
                </a:solidFill>
                <a:latin typeface="Times New Roman"/>
              </a:rPr>
              <a:t>Instantaneous movement of the masses along the links.​ </a:t>
            </a:r>
            <a:endParaRPr b="0" lang="en-US" sz="3600" spc="-1" strike="noStrike">
              <a:latin typeface="Arial"/>
            </a:endParaRPr>
          </a:p>
          <a:p>
            <a:pPr algn="just">
              <a:lnSpc>
                <a:spcPct val="100000"/>
              </a:lnSpc>
              <a:buNone/>
            </a:pPr>
            <a:endParaRPr b="0" lang="en-US" sz="2900" spc="-1" strike="noStrike">
              <a:latin typeface="Arial"/>
            </a:endParaRPr>
          </a:p>
          <a:p>
            <a:pPr algn="just">
              <a:lnSpc>
                <a:spcPct val="100000"/>
              </a:lnSpc>
              <a:buNone/>
            </a:pPr>
            <a:r>
              <a:rPr b="0" lang="en-US" sz="3600" spc="-1" strike="noStrike">
                <a:solidFill>
                  <a:srgbClr val="000000"/>
                </a:solidFill>
                <a:latin typeface="Times New Roman"/>
              </a:rPr>
              <a:t>TeXploR rolls by shifting an internal mass along each arc, instantaneously changing the robot’s CoM. </a:t>
            </a:r>
            <a:endParaRPr b="0" lang="en-US" sz="3600" spc="-1" strike="noStrike">
              <a:latin typeface="Arial"/>
            </a:endParaRPr>
          </a:p>
        </p:txBody>
      </p:sp>
      <p:sp>
        <p:nvSpPr>
          <p:cNvPr id="72" name="TextBox 31"/>
          <p:cNvSpPr/>
          <p:nvPr/>
        </p:nvSpPr>
        <p:spPr>
          <a:xfrm>
            <a:off x="1287000" y="19812240"/>
            <a:ext cx="12081600" cy="6003720"/>
          </a:xfrm>
          <a:prstGeom prst="rect">
            <a:avLst/>
          </a:prstGeom>
          <a:noFill/>
          <a:ln w="0">
            <a:noFill/>
          </a:ln>
        </p:spPr>
        <p:style>
          <a:lnRef idx="0"/>
          <a:fillRef idx="0"/>
          <a:effectRef idx="0"/>
          <a:fontRef idx="minor"/>
        </p:style>
        <p:txBody>
          <a:bodyPr anchor="t">
            <a:spAutoFit/>
          </a:bodyPr>
          <a:p>
            <a:pPr marL="514440" indent="-514440">
              <a:lnSpc>
                <a:spcPct val="100000"/>
              </a:lnSpc>
              <a:buClr>
                <a:srgbClr val="a32638"/>
              </a:buClr>
              <a:buFont typeface="Corbel"/>
              <a:buAutoNum type="arabicPeriod"/>
            </a:pPr>
            <a:r>
              <a:rPr b="1" lang="en-US" sz="3600" spc="-1" strike="noStrike" u="sng">
                <a:solidFill>
                  <a:srgbClr val="a32638"/>
                </a:solidFill>
                <a:uFillTx/>
                <a:latin typeface="Times New Roman"/>
              </a:rPr>
              <a:t>Mechanical Design:</a:t>
            </a:r>
            <a:r>
              <a:rPr b="1" lang="en-US" sz="3600" spc="-1" strike="noStrike">
                <a:solidFill>
                  <a:srgbClr val="a32638"/>
                </a:solidFill>
                <a:latin typeface="Times New Roman"/>
              </a:rPr>
              <a:t> </a:t>
            </a:r>
            <a:r>
              <a:rPr b="0" lang="en-US" sz="3600" spc="-1" strike="noStrike">
                <a:solidFill>
                  <a:srgbClr val="000000"/>
                </a:solidFill>
                <a:latin typeface="Times New Roman"/>
              </a:rPr>
              <a:t>3D printed  arcs comprise the body. An internal GT2 timing belt enables precise motion.</a:t>
            </a:r>
            <a:endParaRPr b="0" lang="en-US" sz="3600" spc="-1" strike="noStrike">
              <a:latin typeface="Arial"/>
            </a:endParaRPr>
          </a:p>
          <a:p>
            <a:pPr>
              <a:lnSpc>
                <a:spcPct val="100000"/>
              </a:lnSpc>
              <a:buNone/>
            </a:pPr>
            <a:endParaRPr b="0" lang="en-US" sz="1400" spc="-1" strike="noStrike">
              <a:latin typeface="Arial"/>
            </a:endParaRPr>
          </a:p>
          <a:p>
            <a:pPr marL="514440" indent="-514440">
              <a:lnSpc>
                <a:spcPct val="100000"/>
              </a:lnSpc>
              <a:buClr>
                <a:srgbClr val="a32638"/>
              </a:buClr>
              <a:buFont typeface="Corbel"/>
              <a:buAutoNum type="arabicPeriod"/>
            </a:pPr>
            <a:r>
              <a:rPr b="1" lang="en-US" sz="3600" spc="-1" strike="noStrike" u="sng">
                <a:solidFill>
                  <a:srgbClr val="a32638"/>
                </a:solidFill>
                <a:uFillTx/>
                <a:latin typeface="Times New Roman"/>
              </a:rPr>
              <a:t>Electrical Design:</a:t>
            </a:r>
            <a:r>
              <a:rPr b="1" lang="en-US" sz="3600" spc="-1" strike="noStrike">
                <a:solidFill>
                  <a:srgbClr val="a32638"/>
                </a:solidFill>
                <a:latin typeface="Times New Roman"/>
              </a:rPr>
              <a:t> </a:t>
            </a:r>
            <a:r>
              <a:rPr b="0" lang="en-US" sz="3600" spc="-1" strike="noStrike">
                <a:solidFill>
                  <a:srgbClr val="000000"/>
                </a:solidFill>
                <a:latin typeface="Times New Roman"/>
              </a:rPr>
              <a:t>An Arduino Nano33 IoT, A4988 motor driver, custom PCB, and 1,100mAh LiPo battery mounted to a NEMA17 stepper motor comprise the shifting mass per arc.</a:t>
            </a:r>
            <a:endParaRPr b="0" lang="en-US" sz="3600" spc="-1" strike="noStrike">
              <a:latin typeface="Arial"/>
            </a:endParaRPr>
          </a:p>
          <a:p>
            <a:pPr>
              <a:lnSpc>
                <a:spcPct val="100000"/>
              </a:lnSpc>
              <a:buNone/>
            </a:pPr>
            <a:endParaRPr b="0" lang="en-US" sz="1400" spc="-1" strike="noStrike">
              <a:latin typeface="Arial"/>
            </a:endParaRPr>
          </a:p>
          <a:p>
            <a:pPr marL="514440" indent="-514440">
              <a:lnSpc>
                <a:spcPct val="100000"/>
              </a:lnSpc>
              <a:buClr>
                <a:srgbClr val="a32638"/>
              </a:buClr>
              <a:buFont typeface="Corbel"/>
              <a:buAutoNum type="arabicPeriod"/>
            </a:pPr>
            <a:r>
              <a:rPr b="1" lang="en-US" sz="3600" spc="-1" strike="noStrike" u="sng">
                <a:solidFill>
                  <a:srgbClr val="a32638"/>
                </a:solidFill>
                <a:uFillTx/>
                <a:latin typeface="Times New Roman"/>
              </a:rPr>
              <a:t>Tendon Routing:</a:t>
            </a:r>
            <a:r>
              <a:rPr b="1" lang="en-US" sz="3600" spc="-1" strike="noStrike">
                <a:solidFill>
                  <a:srgbClr val="a32638"/>
                </a:solidFill>
                <a:latin typeface="Times New Roman"/>
              </a:rPr>
              <a:t> </a:t>
            </a:r>
            <a:r>
              <a:rPr b="0" lang="en-US" sz="3600" spc="-1" strike="noStrike">
                <a:solidFill>
                  <a:srgbClr val="000000"/>
                </a:solidFill>
                <a:latin typeface="Times New Roman"/>
              </a:rPr>
              <a:t>A single, elastic cable routes through each of the four sets of holes on an arc. Each of the graph’s edges are traveled only once, following an Euler path. Individual cable segments can be tightened as necessary to ensure proper tension between the arcs.</a:t>
            </a:r>
            <a:endParaRPr b="0" lang="en-US" sz="3600" spc="-1" strike="noStrike">
              <a:latin typeface="Arial"/>
            </a:endParaRPr>
          </a:p>
        </p:txBody>
      </p:sp>
      <p:sp>
        <p:nvSpPr>
          <p:cNvPr id="73" name="TextBox 14"/>
          <p:cNvSpPr/>
          <p:nvPr/>
        </p:nvSpPr>
        <p:spPr>
          <a:xfrm>
            <a:off x="1120320" y="29290320"/>
            <a:ext cx="610740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5: Cable Routing Assembly</a:t>
            </a:r>
            <a:endParaRPr b="0" lang="en-US" sz="2900" spc="-1" strike="noStrike">
              <a:latin typeface="Arial"/>
            </a:endParaRPr>
          </a:p>
        </p:txBody>
      </p:sp>
      <p:pic>
        <p:nvPicPr>
          <p:cNvPr id="74" name="Picture 14" descr=""/>
          <p:cNvPicPr/>
          <p:nvPr/>
        </p:nvPicPr>
        <p:blipFill>
          <a:blip r:embed="rId3"/>
          <a:stretch/>
        </p:blipFill>
        <p:spPr>
          <a:xfrm>
            <a:off x="42480" y="30690720"/>
            <a:ext cx="5958000" cy="2237040"/>
          </a:xfrm>
          <a:prstGeom prst="rect">
            <a:avLst/>
          </a:prstGeom>
          <a:ln w="0">
            <a:noFill/>
          </a:ln>
        </p:spPr>
      </p:pic>
      <p:sp>
        <p:nvSpPr>
          <p:cNvPr id="75" name="TextBox 45"/>
          <p:cNvSpPr/>
          <p:nvPr/>
        </p:nvSpPr>
        <p:spPr>
          <a:xfrm>
            <a:off x="37125360" y="26516880"/>
            <a:ext cx="5737680" cy="3941280"/>
          </a:xfrm>
          <a:prstGeom prst="rect">
            <a:avLst/>
          </a:prstGeom>
          <a:noFill/>
          <a:ln w="0">
            <a:noFill/>
          </a:ln>
        </p:spPr>
        <p:style>
          <a:lnRef idx="0"/>
          <a:fillRef idx="0"/>
          <a:effectRef idx="0"/>
          <a:fontRef idx="minor"/>
        </p:style>
        <p:txBody>
          <a:bodyPr anchor="t">
            <a:spAutoFit/>
          </a:bodyPr>
          <a:p>
            <a:pPr marL="514440" indent="-514440" algn="just">
              <a:lnSpc>
                <a:spcPct val="100000"/>
              </a:lnSpc>
              <a:buClr>
                <a:srgbClr val="000000"/>
              </a:buClr>
              <a:buFont typeface="StarSymbol"/>
              <a:buAutoNum type="arabicPeriod"/>
            </a:pPr>
            <a:r>
              <a:rPr b="0" lang="en-US" sz="1100" spc="-1" strike="noStrike">
                <a:solidFill>
                  <a:srgbClr val="000000"/>
                </a:solidFill>
                <a:latin typeface="Times New Roman"/>
              </a:rPr>
              <a:t>Chen, L.-H., Cera, B., Zhu, E. L., Edmunds, R., Rice, F., Bronars, A., Tang, E., Malekshahi, S. R., Romero, O., Agogino, A. K.; Agogino, A. M. (2017). Inclined surface locomotion strategies for spherical Tensegrity Robots. 2017 IEEE/RSJ International Conference on Intelligent Robots and Systems (IROS). https://doi.org/10.1109/iros.2017.8206380 </a:t>
            </a:r>
            <a:endParaRPr b="0" lang="en-US" sz="1100" spc="-1" strike="noStrike">
              <a:latin typeface="Arial"/>
            </a:endParaRPr>
          </a:p>
          <a:p>
            <a:pPr marL="514440" indent="-514440" algn="just">
              <a:lnSpc>
                <a:spcPct val="100000"/>
              </a:lnSpc>
              <a:buClr>
                <a:srgbClr val="000000"/>
              </a:buClr>
              <a:buFont typeface="StarSymbol"/>
              <a:buAutoNum type="arabicPeriod"/>
            </a:pPr>
            <a:r>
              <a:rPr b="0" lang="en-US" sz="1100" spc="-1" strike="noStrike">
                <a:solidFill>
                  <a:srgbClr val="000000"/>
                </a:solidFill>
                <a:latin typeface="Times New Roman"/>
                <a:ea typeface="Corbel"/>
              </a:rPr>
              <a:t>Bohm, V., Kaufhold, T., Schale, F., &amp; Zimmermann, K. (2016). Spherical mobile robot based on a tensegrity structure with curved compressed members. IEEE/ASME International Conference on Advanced Intelligent Mechatronics, AIM, 2016-09,1509–1514. </a:t>
            </a:r>
            <a:r>
              <a:rPr b="0" lang="en-US" sz="1100" spc="-1" strike="noStrike" u="sng">
                <a:solidFill>
                  <a:srgbClr val="0000ff"/>
                </a:solidFill>
                <a:uFillTx/>
                <a:latin typeface="Times New Roman"/>
                <a:ea typeface="Corbel"/>
                <a:hlinkClick r:id="rId4"/>
              </a:rPr>
              <a:t>https://doi.org/10.1109/AIM.2016.7576984</a:t>
            </a:r>
            <a:endParaRPr b="0" lang="en-US" sz="1100" spc="-1" strike="noStrike">
              <a:latin typeface="Arial"/>
            </a:endParaRPr>
          </a:p>
          <a:p>
            <a:pPr marL="514440" indent="-514440" algn="just">
              <a:lnSpc>
                <a:spcPct val="100000"/>
              </a:lnSpc>
              <a:buClr>
                <a:srgbClr val="000000"/>
              </a:buClr>
              <a:buFont typeface="StarSymbol"/>
              <a:buAutoNum type="arabicPeriod"/>
            </a:pPr>
            <a:r>
              <a:rPr b="0" lang="en-US" sz="1100" spc="-1" strike="noStrike">
                <a:solidFill>
                  <a:srgbClr val="000000"/>
                </a:solidFill>
                <a:latin typeface="Times New Roman"/>
                <a:ea typeface="Corbel"/>
              </a:rPr>
              <a:t>Paul, C., Valero-Cuevas, F. J., &amp;amp; Lipson, H. (2006). Design and control of Tensegrity robots for Locomotion. IEEE Transactions on Robotics, 22(5), 944–957. https://doi.org/10.1109/tro.2006.878980 </a:t>
            </a:r>
            <a:endParaRPr b="0" lang="en-US" sz="1100" spc="-1" strike="noStrike">
              <a:latin typeface="Arial"/>
            </a:endParaRPr>
          </a:p>
          <a:p>
            <a:pPr marL="514440" indent="-514440" algn="just">
              <a:lnSpc>
                <a:spcPct val="100000"/>
              </a:lnSpc>
              <a:buClr>
                <a:srgbClr val="000000"/>
              </a:buClr>
              <a:buFont typeface="StarSymbol"/>
              <a:buAutoNum type="arabicPeriod"/>
            </a:pPr>
            <a:r>
              <a:rPr b="0" lang="en-US" sz="1100" spc="-1" strike="noStrike">
                <a:solidFill>
                  <a:srgbClr val="000000"/>
                </a:solidFill>
                <a:latin typeface="Times New Roman"/>
                <a:ea typeface="Corbel"/>
              </a:rPr>
              <a:t>Chen, L., Kim, K., Tang, E., Li, K., House, R., Zhu, E. L., Fountain, K., Agogino, A. M., Agogino, A., Sunspiral, V., and Jung, E. (March 9, 2017). "Soft Spherical Tensegrity Robot Design Using Rod-Centered Actuation and Control." ASME. J. Mechanisms Robotics. April 2017; 9(2): 025001. </a:t>
            </a:r>
            <a:r>
              <a:rPr b="0" lang="en-US" sz="1100" spc="-1" strike="noStrike" u="sng">
                <a:solidFill>
                  <a:srgbClr val="0000ff"/>
                </a:solidFill>
                <a:uFillTx/>
                <a:latin typeface="Times New Roman"/>
                <a:ea typeface="Corbel"/>
                <a:hlinkClick r:id="rId5"/>
              </a:rPr>
              <a:t>https://doi.org/10.1115/1.4036014</a:t>
            </a:r>
            <a:endParaRPr b="0" lang="en-US" sz="1100" spc="-1" strike="noStrike">
              <a:latin typeface="Arial"/>
            </a:endParaRPr>
          </a:p>
          <a:p>
            <a:pPr marL="514440" indent="-514440" algn="just">
              <a:lnSpc>
                <a:spcPct val="100000"/>
              </a:lnSpc>
              <a:buClr>
                <a:srgbClr val="000000"/>
              </a:buClr>
              <a:buFont typeface="StarSymbol"/>
              <a:buAutoNum type="arabicPeriod"/>
            </a:pPr>
            <a:r>
              <a:rPr b="0" lang="en-US" sz="1100" spc="-1" strike="noStrike">
                <a:solidFill>
                  <a:srgbClr val="000000"/>
                </a:solidFill>
                <a:latin typeface="Times New Roman"/>
                <a:ea typeface="Corbel"/>
              </a:rPr>
              <a:t>K. Kim et al., "Rapid prototyping design and control of tensegrity soft robot for locomotion," 2014 IEEE International Conference on Robotics and Biomimetics (ROBIO 2014), Bali, Indonesia, 2014, pp. 7-14, doi: 10.1109/ROBIO.2014.7090299.</a:t>
            </a:r>
            <a:endParaRPr b="0" lang="en-US" sz="1100" spc="-1" strike="noStrike">
              <a:latin typeface="Arial"/>
            </a:endParaRPr>
          </a:p>
          <a:p>
            <a:pPr marL="514440" indent="-514440" algn="just">
              <a:lnSpc>
                <a:spcPct val="100000"/>
              </a:lnSpc>
              <a:buClr>
                <a:srgbClr val="000000"/>
              </a:buClr>
              <a:buFont typeface="StarSymbol"/>
              <a:buAutoNum type="arabicPeriod"/>
            </a:pPr>
            <a:r>
              <a:rPr b="0" lang="en-US" sz="1100" spc="-1" strike="noStrike">
                <a:solidFill>
                  <a:srgbClr val="000000"/>
                </a:solidFill>
                <a:latin typeface="Times New Roman"/>
                <a:ea typeface="Corbel"/>
              </a:rPr>
              <a:t>L. Ervin and V. Vikas, "Geometric Static Modeling Framework for Piecewise-Continuous Curved-Link Multi Point-of-Contact Tensegrity Robots," in IEEE Robotics and Automation Letters, vol. 9, no. 12, pp. 11066-11073, Dec. 2024, doi: 10.1109/LRA.2024.3486199.</a:t>
            </a:r>
            <a:endParaRPr b="0" lang="en-US" sz="1100" spc="-1" strike="noStrike">
              <a:latin typeface="Arial"/>
            </a:endParaRPr>
          </a:p>
        </p:txBody>
      </p:sp>
      <p:sp>
        <p:nvSpPr>
          <p:cNvPr id="76" name="TextBox 52"/>
          <p:cNvSpPr/>
          <p:nvPr/>
        </p:nvSpPr>
        <p:spPr>
          <a:xfrm>
            <a:off x="8147160" y="11820960"/>
            <a:ext cx="836496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1: Tensegrity Robot Locomotion Speed [1-5]</a:t>
            </a:r>
            <a:endParaRPr b="0" lang="en-US" sz="2900" spc="-1" strike="noStrike">
              <a:latin typeface="Arial"/>
            </a:endParaRPr>
          </a:p>
        </p:txBody>
      </p:sp>
      <p:sp>
        <p:nvSpPr>
          <p:cNvPr id="77" name="TextBox 60"/>
          <p:cNvSpPr/>
          <p:nvPr/>
        </p:nvSpPr>
        <p:spPr>
          <a:xfrm>
            <a:off x="7126200" y="29974680"/>
            <a:ext cx="610740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6: TeXploR Fabrication</a:t>
            </a:r>
            <a:endParaRPr b="0" lang="en-US" sz="2900" spc="-1" strike="noStrike">
              <a:latin typeface="Arial"/>
            </a:endParaRPr>
          </a:p>
        </p:txBody>
      </p:sp>
      <p:sp>
        <p:nvSpPr>
          <p:cNvPr id="78" name="TextBox 12"/>
          <p:cNvSpPr/>
          <p:nvPr/>
        </p:nvSpPr>
        <p:spPr>
          <a:xfrm>
            <a:off x="1022040" y="12273840"/>
            <a:ext cx="16203960" cy="6019200"/>
          </a:xfrm>
          <a:prstGeom prst="rect">
            <a:avLst/>
          </a:prstGeom>
          <a:noFill/>
          <a:ln w="0">
            <a:noFill/>
          </a:ln>
        </p:spPr>
        <p:style>
          <a:lnRef idx="0"/>
          <a:fillRef idx="0"/>
          <a:effectRef idx="0"/>
          <a:fontRef idx="minor"/>
        </p:style>
        <p:txBody>
          <a:bodyPr anchor="t">
            <a:spAutoFit/>
          </a:bodyPr>
          <a:p>
            <a:pPr algn="just">
              <a:lnSpc>
                <a:spcPct val="100000"/>
              </a:lnSpc>
              <a:buNone/>
            </a:pPr>
            <a:r>
              <a:rPr b="0" lang="en-US" sz="3600" spc="-1" strike="noStrike">
                <a:solidFill>
                  <a:srgbClr val="000000"/>
                </a:solidFill>
                <a:latin typeface="Times New Roman"/>
              </a:rPr>
              <a:t>speed comparison of recent tensegrity robots, Fig. 1, shows the increased efficiency in spherical link designs. </a:t>
            </a:r>
            <a:r>
              <a:rPr b="1" lang="en-US" sz="3600" spc="-1" strike="noStrike">
                <a:solidFill>
                  <a:srgbClr val="000000"/>
                </a:solidFill>
                <a:latin typeface="Times New Roman"/>
              </a:rPr>
              <a:t>T</a:t>
            </a:r>
            <a:r>
              <a:rPr b="1" lang="en-US" sz="3600" spc="-1" strike="noStrike">
                <a:solidFill>
                  <a:srgbClr val="000000"/>
                </a:solidFill>
                <a:latin typeface="Times New Roman"/>
              </a:rPr>
              <a:t>he reality gap – movement in a non-lab setting – remains an unsolved problem from the perspective of mobility, controls, and design. </a:t>
            </a:r>
            <a:endParaRPr b="0" lang="en-US" sz="3600" spc="-1" strike="noStrike">
              <a:latin typeface="Arial"/>
            </a:endParaRPr>
          </a:p>
          <a:p>
            <a:pPr algn="just">
              <a:lnSpc>
                <a:spcPct val="100000"/>
              </a:lnSpc>
              <a:buNone/>
            </a:pPr>
            <a:endParaRPr b="0" lang="en-US" sz="2900" spc="-1" strike="noStrike">
              <a:latin typeface="Arial"/>
            </a:endParaRPr>
          </a:p>
          <a:p>
            <a:pPr algn="just">
              <a:lnSpc>
                <a:spcPct val="100000"/>
              </a:lnSpc>
              <a:buNone/>
            </a:pPr>
            <a:r>
              <a:rPr b="1" lang="en-US" sz="3600" spc="-1" strike="noStrike" u="sng">
                <a:solidFill>
                  <a:srgbClr val="a32638"/>
                </a:solidFill>
                <a:uFillTx/>
                <a:latin typeface="Times New Roman"/>
              </a:rPr>
              <a:t>Contributions:</a:t>
            </a:r>
            <a:r>
              <a:rPr b="1" lang="en-US" sz="3600" spc="-1" strike="noStrike">
                <a:solidFill>
                  <a:srgbClr val="a32638"/>
                </a:solidFill>
                <a:latin typeface="Times New Roman"/>
              </a:rPr>
              <a:t> The curved-link TeXploR (</a:t>
            </a:r>
            <a:r>
              <a:rPr b="1" lang="en-US" sz="3600" spc="-1" strike="noStrike" u="sng">
                <a:solidFill>
                  <a:srgbClr val="a32638"/>
                </a:solidFill>
                <a:uFillTx/>
                <a:latin typeface="Times New Roman"/>
              </a:rPr>
              <a:t>T</a:t>
            </a:r>
            <a:r>
              <a:rPr b="1" lang="en-US" sz="3600" spc="-1" strike="noStrike">
                <a:solidFill>
                  <a:srgbClr val="a32638"/>
                </a:solidFill>
                <a:latin typeface="Times New Roman"/>
              </a:rPr>
              <a:t>ensegrity </a:t>
            </a:r>
            <a:r>
              <a:rPr b="1" lang="en-US" sz="3600" spc="-1" strike="noStrike" u="sng">
                <a:solidFill>
                  <a:srgbClr val="a32638"/>
                </a:solidFill>
                <a:uFillTx/>
                <a:latin typeface="Times New Roman"/>
              </a:rPr>
              <a:t>eXplo</a:t>
            </a:r>
            <a:r>
              <a:rPr b="1" lang="en-US" sz="3600" spc="-1" strike="noStrike">
                <a:solidFill>
                  <a:srgbClr val="a32638"/>
                </a:solidFill>
                <a:latin typeface="Times New Roman"/>
              </a:rPr>
              <a:t>ratory </a:t>
            </a:r>
            <a:r>
              <a:rPr b="1" lang="en-US" sz="3600" spc="-1" strike="noStrike" u="sng">
                <a:solidFill>
                  <a:srgbClr val="a32638"/>
                </a:solidFill>
                <a:uFillTx/>
                <a:latin typeface="Times New Roman"/>
              </a:rPr>
              <a:t>R</a:t>
            </a:r>
            <a:r>
              <a:rPr b="1" lang="en-US" sz="3600" spc="-1" strike="noStrike">
                <a:solidFill>
                  <a:srgbClr val="a32638"/>
                </a:solidFill>
                <a:latin typeface="Times New Roman"/>
              </a:rPr>
              <a:t>obot) [6] has</a:t>
            </a:r>
            <a:endParaRPr b="0" lang="en-US" sz="3600" spc="-1" strike="noStrike">
              <a:latin typeface="Arial"/>
            </a:endParaRPr>
          </a:p>
          <a:p>
            <a:pPr marL="514440" indent="-514440" algn="just">
              <a:lnSpc>
                <a:spcPct val="100000"/>
              </a:lnSpc>
              <a:buClr>
                <a:srgbClr val="a32638"/>
              </a:buClr>
              <a:buFont typeface="Corbel"/>
              <a:buAutoNum type="arabicPeriod"/>
            </a:pPr>
            <a:r>
              <a:rPr b="1" lang="en-US" sz="3600" spc="-1" strike="noStrike" u="sng">
                <a:solidFill>
                  <a:srgbClr val="a32638"/>
                </a:solidFill>
                <a:uFillTx/>
                <a:latin typeface="Times New Roman"/>
              </a:rPr>
              <a:t>Geometric Framework</a:t>
            </a:r>
            <a:r>
              <a:rPr b="1" lang="en-US" sz="3600" spc="-1" strike="noStrike">
                <a:solidFill>
                  <a:srgbClr val="a32638"/>
                </a:solidFill>
                <a:latin typeface="Times New Roman"/>
              </a:rPr>
              <a:t> that statically models the multi point-of-contact system. </a:t>
            </a:r>
            <a:endParaRPr b="0" lang="en-US" sz="3600" spc="-1" strike="noStrike">
              <a:latin typeface="Arial"/>
            </a:endParaRPr>
          </a:p>
          <a:p>
            <a:pPr marL="514440" indent="-514440" algn="just">
              <a:lnSpc>
                <a:spcPct val="100000"/>
              </a:lnSpc>
              <a:buClr>
                <a:srgbClr val="a32638"/>
              </a:buClr>
              <a:buFont typeface="Corbel"/>
              <a:buAutoNum type="arabicPeriod"/>
            </a:pPr>
            <a:r>
              <a:rPr b="1" lang="en-US" sz="3600" spc="-1" strike="noStrike" u="sng">
                <a:solidFill>
                  <a:srgbClr val="a32638"/>
                </a:solidFill>
                <a:uFillTx/>
                <a:latin typeface="Times New Roman"/>
              </a:rPr>
              <a:t>Adaptability</a:t>
            </a:r>
            <a:r>
              <a:rPr b="1" lang="en-US" sz="3600" spc="-1" strike="noStrike">
                <a:solidFill>
                  <a:srgbClr val="a32638"/>
                </a:solidFill>
                <a:latin typeface="Times New Roman"/>
              </a:rPr>
              <a:t> to robots with multiple points of contact/different morphologies. </a:t>
            </a:r>
            <a:endParaRPr b="0" lang="en-US" sz="3600" spc="-1" strike="noStrike">
              <a:latin typeface="Arial"/>
            </a:endParaRPr>
          </a:p>
          <a:p>
            <a:pPr marL="514440" indent="-514440" algn="just">
              <a:lnSpc>
                <a:spcPct val="100000"/>
              </a:lnSpc>
              <a:buClr>
                <a:srgbClr val="a32638"/>
              </a:buClr>
              <a:buFont typeface="Corbel"/>
              <a:buAutoNum type="arabicPeriod"/>
            </a:pPr>
            <a:r>
              <a:rPr b="1" lang="en-US" sz="3600" spc="-1" strike="noStrike" u="sng">
                <a:solidFill>
                  <a:srgbClr val="a32638"/>
                </a:solidFill>
                <a:uFillTx/>
                <a:latin typeface="Times New Roman"/>
              </a:rPr>
              <a:t>Four-State Hybrid System</a:t>
            </a:r>
            <a:r>
              <a:rPr b="1" lang="en-US" sz="3600" spc="-1" strike="noStrike">
                <a:solidFill>
                  <a:srgbClr val="a32638"/>
                </a:solidFill>
                <a:latin typeface="Times New Roman"/>
              </a:rPr>
              <a:t> where each state corresponds to TeXploR instantaneously pivoting about the end of one link while rolling along the other. </a:t>
            </a:r>
            <a:endParaRPr b="0" lang="en-US" sz="3600" spc="-1" strike="noStrike">
              <a:latin typeface="Arial"/>
            </a:endParaRPr>
          </a:p>
          <a:p>
            <a:pPr marL="514440" indent="-514440" algn="just">
              <a:lnSpc>
                <a:spcPct val="100000"/>
              </a:lnSpc>
              <a:buClr>
                <a:srgbClr val="a32638"/>
              </a:buClr>
              <a:buFont typeface="Corbel"/>
              <a:buAutoNum type="arabicPeriod"/>
            </a:pPr>
            <a:r>
              <a:rPr b="1" lang="en-US" sz="3600" spc="-1" strike="noStrike" u="sng">
                <a:solidFill>
                  <a:srgbClr val="a32638"/>
                </a:solidFill>
                <a:uFillTx/>
                <a:latin typeface="Times New Roman"/>
              </a:rPr>
              <a:t>Input-Output Relationship</a:t>
            </a:r>
            <a:r>
              <a:rPr b="1" lang="en-US" sz="3600" spc="-1" strike="noStrike">
                <a:solidFill>
                  <a:srgbClr val="a32638"/>
                </a:solidFill>
                <a:latin typeface="Times New Roman"/>
              </a:rPr>
              <a:t> between internal mass positions and contact points (robot orientation). A tetherless prototype experimentally validates the model.</a:t>
            </a:r>
            <a:endParaRPr b="0" lang="en-US" sz="3600" spc="-1" strike="noStrike">
              <a:latin typeface="Arial"/>
            </a:endParaRPr>
          </a:p>
        </p:txBody>
      </p:sp>
      <p:sp>
        <p:nvSpPr>
          <p:cNvPr id="79" name="TextBox 25"/>
          <p:cNvSpPr/>
          <p:nvPr/>
        </p:nvSpPr>
        <p:spPr>
          <a:xfrm>
            <a:off x="17978760" y="17818200"/>
            <a:ext cx="709128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2: Internal Shifting Mechanism</a:t>
            </a:r>
            <a:endParaRPr b="0" lang="en-US" sz="2900" spc="-1" strike="noStrike">
              <a:latin typeface="Arial"/>
            </a:endParaRPr>
          </a:p>
        </p:txBody>
      </p:sp>
      <p:pic>
        <p:nvPicPr>
          <p:cNvPr id="80" name="Picture 40" descr=""/>
          <p:cNvPicPr/>
          <p:nvPr/>
        </p:nvPicPr>
        <p:blipFill>
          <a:blip r:embed="rId6"/>
          <a:stretch/>
        </p:blipFill>
        <p:spPr>
          <a:xfrm>
            <a:off x="21043080" y="31683600"/>
            <a:ext cx="964800" cy="964800"/>
          </a:xfrm>
          <a:prstGeom prst="rect">
            <a:avLst/>
          </a:prstGeom>
          <a:ln w="0">
            <a:noFill/>
          </a:ln>
        </p:spPr>
      </p:pic>
      <p:sp>
        <p:nvSpPr>
          <p:cNvPr id="81" name="TextBox 43"/>
          <p:cNvSpPr/>
          <p:nvPr/>
        </p:nvSpPr>
        <p:spPr>
          <a:xfrm>
            <a:off x="11489760" y="30913920"/>
            <a:ext cx="2091132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ffffff"/>
                </a:solidFill>
                <a:latin typeface="Times New Roman"/>
              </a:rPr>
              <a:t>This work is supported in part by NASA grant #80NSSC20M0044 awarded to the Alabama Space Grant Consortium.</a:t>
            </a:r>
            <a:endParaRPr b="0" lang="en-US" sz="2900" spc="-1" strike="noStrike">
              <a:latin typeface="Arial"/>
            </a:endParaRPr>
          </a:p>
        </p:txBody>
      </p:sp>
      <p:pic>
        <p:nvPicPr>
          <p:cNvPr id="82" name="Picture 10" descr=""/>
          <p:cNvPicPr/>
          <p:nvPr/>
        </p:nvPicPr>
        <p:blipFill>
          <a:blip r:embed="rId7"/>
          <a:srcRect l="2261" t="5321" r="0" b="0"/>
          <a:stretch/>
        </p:blipFill>
        <p:spPr>
          <a:xfrm>
            <a:off x="37558800" y="22582080"/>
            <a:ext cx="4957560" cy="2164680"/>
          </a:xfrm>
          <a:prstGeom prst="rect">
            <a:avLst/>
          </a:prstGeom>
          <a:ln w="0">
            <a:noFill/>
          </a:ln>
        </p:spPr>
      </p:pic>
      <p:grpSp>
        <p:nvGrpSpPr>
          <p:cNvPr id="83" name="Group 13"/>
          <p:cNvGrpSpPr/>
          <p:nvPr/>
        </p:nvGrpSpPr>
        <p:grpSpPr>
          <a:xfrm>
            <a:off x="37214640" y="18815400"/>
            <a:ext cx="5632920" cy="928440"/>
            <a:chOff x="37214640" y="18815400"/>
            <a:chExt cx="5632920" cy="928440"/>
          </a:xfrm>
        </p:grpSpPr>
        <p:sp>
          <p:nvSpPr>
            <p:cNvPr id="84" name="Rectangle 15"/>
            <p:cNvSpPr/>
            <p:nvPr/>
          </p:nvSpPr>
          <p:spPr>
            <a:xfrm>
              <a:off x="37214640" y="18815400"/>
              <a:ext cx="5632920" cy="92844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sp>
          <p:nvSpPr>
            <p:cNvPr id="85" name="TextBox 16"/>
            <p:cNvSpPr/>
            <p:nvPr/>
          </p:nvSpPr>
          <p:spPr>
            <a:xfrm>
              <a:off x="37518120" y="18851760"/>
              <a:ext cx="5089680" cy="780840"/>
            </a:xfrm>
            <a:prstGeom prst="rect">
              <a:avLst/>
            </a:prstGeom>
            <a:solidFill>
              <a:srgbClr val="9c2334"/>
            </a:solidFill>
            <a:ln>
              <a:no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ctr">
              <a:noAutofit/>
            </a:bodyPr>
            <a:p>
              <a:pPr algn="ctr">
                <a:lnSpc>
                  <a:spcPct val="100000"/>
                </a:lnSpc>
                <a:buNone/>
              </a:pPr>
              <a:r>
                <a:rPr b="0" lang="en-US" sz="4400" spc="-1" strike="noStrike">
                  <a:solidFill>
                    <a:srgbClr val="ffffff"/>
                  </a:solidFill>
                  <a:latin typeface="Verdana"/>
                </a:rPr>
                <a:t>Future Works</a:t>
              </a:r>
              <a:endParaRPr b="0" lang="en-US" sz="4400" spc="-1" strike="noStrike">
                <a:latin typeface="Arial"/>
              </a:endParaRPr>
            </a:p>
          </p:txBody>
        </p:sp>
      </p:grpSp>
      <p:sp>
        <p:nvSpPr>
          <p:cNvPr id="86" name="TextBox 20"/>
          <p:cNvSpPr/>
          <p:nvPr/>
        </p:nvSpPr>
        <p:spPr>
          <a:xfrm>
            <a:off x="37125360" y="19821960"/>
            <a:ext cx="5623200" cy="2834280"/>
          </a:xfrm>
          <a:prstGeom prst="rect">
            <a:avLst/>
          </a:prstGeom>
          <a:noFill/>
          <a:ln w="0">
            <a:noFill/>
          </a:ln>
        </p:spPr>
        <p:style>
          <a:lnRef idx="0"/>
          <a:fillRef idx="0"/>
          <a:effectRef idx="0"/>
          <a:fontRef idx="minor"/>
        </p:style>
        <p:txBody>
          <a:bodyPr anchor="t">
            <a:spAutoFit/>
          </a:bodyPr>
          <a:p>
            <a:pPr marL="457200" indent="-457200">
              <a:lnSpc>
                <a:spcPct val="100000"/>
              </a:lnSpc>
              <a:buClr>
                <a:srgbClr val="000000"/>
              </a:buClr>
              <a:buFont typeface="Arial"/>
              <a:buChar char="•"/>
            </a:pPr>
            <a:r>
              <a:rPr b="0" lang="en-US" sz="3600" spc="-1" strike="noStrike">
                <a:solidFill>
                  <a:srgbClr val="000000"/>
                </a:solidFill>
                <a:latin typeface="Times New Roman"/>
              </a:rPr>
              <a:t>Active shape morphing visualized in Fig. 7</a:t>
            </a:r>
            <a:endParaRPr b="0" lang="en-US" sz="3600" spc="-1" strike="noStrike">
              <a:latin typeface="Arial"/>
            </a:endParaRPr>
          </a:p>
          <a:p>
            <a:pPr marL="457200" indent="-457200">
              <a:lnSpc>
                <a:spcPct val="100000"/>
              </a:lnSpc>
              <a:buClr>
                <a:srgbClr val="000000"/>
              </a:buClr>
              <a:buFont typeface="Arial"/>
              <a:buChar char="•"/>
            </a:pPr>
            <a:r>
              <a:rPr b="0" lang="en-US" sz="3600" spc="-1" strike="noStrike">
                <a:solidFill>
                  <a:srgbClr val="000000"/>
                </a:solidFill>
                <a:latin typeface="Times New Roman"/>
              </a:rPr>
              <a:t>Complex movements -  jumping and slipping</a:t>
            </a:r>
            <a:endParaRPr b="0" lang="en-US" sz="3600" spc="-1" strike="noStrike">
              <a:latin typeface="Arial"/>
            </a:endParaRPr>
          </a:p>
          <a:p>
            <a:pPr marL="457200" indent="-457200">
              <a:lnSpc>
                <a:spcPct val="100000"/>
              </a:lnSpc>
              <a:buClr>
                <a:srgbClr val="000000"/>
              </a:buClr>
              <a:buFont typeface="Arial"/>
              <a:buChar char="•"/>
            </a:pPr>
            <a:r>
              <a:rPr b="0" lang="en-US" sz="3600" spc="-1" strike="noStrike">
                <a:solidFill>
                  <a:srgbClr val="000000"/>
                </a:solidFill>
                <a:latin typeface="Times New Roman"/>
              </a:rPr>
              <a:t>Dynamic modeling</a:t>
            </a:r>
            <a:endParaRPr b="0" lang="en-US" sz="3600" spc="-1" strike="noStrike">
              <a:latin typeface="Arial"/>
            </a:endParaRPr>
          </a:p>
        </p:txBody>
      </p:sp>
      <p:sp>
        <p:nvSpPr>
          <p:cNvPr id="87" name="TextBox 23"/>
          <p:cNvSpPr/>
          <p:nvPr/>
        </p:nvSpPr>
        <p:spPr>
          <a:xfrm>
            <a:off x="37687320" y="24625080"/>
            <a:ext cx="470052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7: Shape Reconfiguration</a:t>
            </a:r>
            <a:endParaRPr b="0" lang="en-US" sz="2900" spc="-1" strike="noStrike">
              <a:latin typeface="Arial"/>
            </a:endParaRPr>
          </a:p>
        </p:txBody>
      </p:sp>
      <p:sp>
        <p:nvSpPr>
          <p:cNvPr id="88" name="Rectangle 75"/>
          <p:cNvSpPr/>
          <p:nvPr/>
        </p:nvSpPr>
        <p:spPr>
          <a:xfrm>
            <a:off x="25740720" y="12039480"/>
            <a:ext cx="9158760" cy="6235920"/>
          </a:xfrm>
          <a:prstGeom prst="rect">
            <a:avLst/>
          </a:prstGeom>
          <a:solidFill>
            <a:schemeClr val="bg1"/>
          </a:solidFill>
          <a:ln w="28575">
            <a:solidFill>
              <a:srgbClr val="a32638"/>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buNone/>
            </a:pPr>
            <a:r>
              <a:rPr b="1" lang="en-US" sz="3600" spc="-1" strike="noStrike">
                <a:solidFill>
                  <a:srgbClr val="9c2334"/>
                </a:solidFill>
                <a:latin typeface="Times New Roman"/>
              </a:rPr>
              <a:t>Holonomic Constraints</a:t>
            </a:r>
            <a:endParaRPr b="0" lang="en-US" sz="3600" spc="-1" strike="noStrike">
              <a:latin typeface="Arial"/>
            </a:endParaRPr>
          </a:p>
          <a:p>
            <a:pPr algn="ctr">
              <a:lnSpc>
                <a:spcPct val="100000"/>
              </a:lnSpc>
              <a:buNone/>
            </a:pPr>
            <a:r>
              <a:rPr b="0" lang="en-US" sz="3600" spc="-1" strike="noStrike">
                <a:solidFill>
                  <a:srgbClr val="000000"/>
                </a:solidFill>
                <a:latin typeface="Cambria Math"/>
              </a:rPr>
              <a:t>Shifting mass  angle and position </a:t>
            </a:r>
            <a:endParaRPr b="0" lang="en-US" sz="3600" spc="-1" strike="noStrike">
              <a:latin typeface="Arial"/>
            </a:endParaRPr>
          </a:p>
          <a:p>
            <a:pPr algn="ctr">
              <a:lnSpc>
                <a:spcPct val="100000"/>
              </a:lnSpc>
              <a:buNone/>
            </a:pPr>
            <a:r>
              <a:rPr b="0" lang="en-US" sz="3600" spc="-1" strike="noStrike">
                <a:solidFill>
                  <a:srgbClr val="000000"/>
                </a:solidFill>
                <a:latin typeface="Cambria Math"/>
              </a:rPr>
              <a:t>Ground contact angle and position </a:t>
            </a:r>
            <a:endParaRPr b="0" lang="en-US" sz="3600" spc="-1" strike="noStrike">
              <a:latin typeface="Arial"/>
            </a:endParaRPr>
          </a:p>
          <a:p>
            <a:pPr algn="ctr">
              <a:lnSpc>
                <a:spcPct val="100000"/>
              </a:lnSpc>
              <a:buNone/>
            </a:pPr>
            <a:r>
              <a:rPr b="0" lang="en-US" sz="3600" spc="-1" strike="noStrike">
                <a:solidFill>
                  <a:srgbClr val="000000"/>
                </a:solidFill>
                <a:latin typeface="Cambria Math"/>
              </a:rPr>
              <a:t>Arc tangent at </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undefined    State 1: </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       </a:t>
            </a:r>
            <a:r>
              <a:rPr b="0" lang="en-US" sz="3600" spc="-1" strike="noStrike">
                <a:solidFill>
                  <a:srgbClr val="000000"/>
                </a:solidFill>
                <a:latin typeface="Times New Roman"/>
              </a:rPr>
              <a:t>or</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             </a:t>
            </a:r>
            <a:r>
              <a:rPr b="0" lang="en-US" sz="3600" spc="-1" strike="noStrike">
                <a:solidFill>
                  <a:srgbClr val="000000"/>
                </a:solidFill>
                <a:latin typeface="Times New Roman"/>
              </a:rPr>
              <a:t>State 2: </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undefined    State 3: </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        </a:t>
            </a:r>
            <a:r>
              <a:rPr b="0" lang="en-US" sz="3600" spc="-1" strike="noStrike">
                <a:solidFill>
                  <a:srgbClr val="000000"/>
                </a:solidFill>
                <a:latin typeface="Times New Roman"/>
              </a:rPr>
              <a:t>or</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             </a:t>
            </a:r>
            <a:r>
              <a:rPr b="0" lang="en-US" sz="3600" spc="-1" strike="noStrike">
                <a:solidFill>
                  <a:srgbClr val="000000"/>
                </a:solidFill>
                <a:latin typeface="Times New Roman"/>
              </a:rPr>
              <a:t>State 4: </a:t>
            </a:r>
            <a:endParaRPr b="0" lang="en-US" sz="3600" spc="-1" strike="noStrike">
              <a:latin typeface="Arial"/>
            </a:endParaRPr>
          </a:p>
          <a:p>
            <a:pPr algn="ctr">
              <a:lnSpc>
                <a:spcPct val="100000"/>
              </a:lnSpc>
              <a:buNone/>
            </a:pPr>
            <a:r>
              <a:rPr b="0" lang="en-US" sz="3600" spc="-1" strike="noStrike">
                <a:solidFill>
                  <a:srgbClr val="000000"/>
                </a:solidFill>
                <a:latin typeface="Times New Roman"/>
              </a:rPr>
              <a:t> </a:t>
            </a:r>
            <a:r>
              <a:rPr b="0" lang="en-US" sz="3600" spc="-1" strike="noStrike">
                <a:solidFill>
                  <a:srgbClr val="000000"/>
                </a:solidFill>
                <a:latin typeface="Times New Roman"/>
              </a:rPr>
              <a:t>defined     or </a:t>
            </a:r>
            <a:endParaRPr b="0" lang="en-US" sz="3600" spc="-1" strike="noStrike">
              <a:latin typeface="Arial"/>
            </a:endParaRPr>
          </a:p>
        </p:txBody>
      </p:sp>
      <p:pic>
        <p:nvPicPr>
          <p:cNvPr id="89" name="Picture 54" descr="A diagram of a mass-produced telescope&#10;&#10;Description automatically generated with medium confidence"/>
          <p:cNvPicPr/>
          <p:nvPr/>
        </p:nvPicPr>
        <p:blipFill>
          <a:blip r:embed="rId8"/>
          <a:stretch/>
        </p:blipFill>
        <p:spPr>
          <a:xfrm>
            <a:off x="7265520" y="25233120"/>
            <a:ext cx="5778360" cy="4775040"/>
          </a:xfrm>
          <a:prstGeom prst="rect">
            <a:avLst/>
          </a:prstGeom>
          <a:ln w="0">
            <a:noFill/>
          </a:ln>
        </p:spPr>
      </p:pic>
      <p:grpSp>
        <p:nvGrpSpPr>
          <p:cNvPr id="90" name="Group 64"/>
          <p:cNvGrpSpPr/>
          <p:nvPr/>
        </p:nvGrpSpPr>
        <p:grpSpPr>
          <a:xfrm>
            <a:off x="14248080" y="18800280"/>
            <a:ext cx="22211280" cy="1488960"/>
            <a:chOff x="14248080" y="18800280"/>
            <a:chExt cx="22211280" cy="1488960"/>
          </a:xfrm>
        </p:grpSpPr>
        <p:sp>
          <p:nvSpPr>
            <p:cNvPr id="91" name="Rectangle 65"/>
            <p:cNvSpPr/>
            <p:nvPr/>
          </p:nvSpPr>
          <p:spPr>
            <a:xfrm>
              <a:off x="14248080" y="18800280"/>
              <a:ext cx="22211280" cy="914040"/>
            </a:xfrm>
            <a:prstGeom prst="rect">
              <a:avLst/>
            </a:prstGeom>
            <a:solidFill>
              <a:srgbClr val="9c2334"/>
            </a:solidFill>
            <a:ln>
              <a:noFill/>
            </a:ln>
            <a:effectLst>
              <a:outerShdw algn="t" blurRad="50760" dir="5400000" dist="38160" rotWithShape="0">
                <a:srgbClr val="000000">
                  <a:alpha val="40000"/>
                </a:srgbClr>
              </a:outerShdw>
            </a:effectLst>
          </p:spPr>
          <p:style>
            <a:lnRef idx="3">
              <a:schemeClr val="lt1"/>
            </a:lnRef>
            <a:fillRef idx="1">
              <a:schemeClr val="dk1"/>
            </a:fillRef>
            <a:effectRef idx="1">
              <a:schemeClr val="dk1"/>
            </a:effectRef>
            <a:fontRef idx="minor"/>
          </p:style>
        </p:sp>
        <p:sp>
          <p:nvSpPr>
            <p:cNvPr id="92" name="TextBox 66"/>
            <p:cNvSpPr/>
            <p:nvPr/>
          </p:nvSpPr>
          <p:spPr>
            <a:xfrm>
              <a:off x="15352920" y="18858960"/>
              <a:ext cx="20068560" cy="1430280"/>
            </a:xfrm>
            <a:prstGeom prst="rect">
              <a:avLst/>
            </a:prstGeom>
            <a:noFill/>
            <a:ln>
              <a:no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t">
              <a:spAutoFit/>
            </a:bodyPr>
            <a:p>
              <a:pPr algn="ctr">
                <a:lnSpc>
                  <a:spcPct val="100000"/>
                </a:lnSpc>
                <a:buNone/>
              </a:pPr>
              <a:r>
                <a:rPr b="0" lang="en-US" sz="4400" spc="-1" strike="noStrike">
                  <a:solidFill>
                    <a:srgbClr val="ffffff"/>
                  </a:solidFill>
                  <a:latin typeface="Verdana"/>
                </a:rPr>
                <a:t>Static Simulations and Experimental Validation</a:t>
              </a:r>
              <a:endParaRPr b="0" lang="en-US" sz="4400" spc="-1" strike="noStrike">
                <a:latin typeface="Arial"/>
              </a:endParaRPr>
            </a:p>
            <a:p>
              <a:pPr algn="ctr">
                <a:lnSpc>
                  <a:spcPct val="100000"/>
                </a:lnSpc>
                <a:buNone/>
              </a:pPr>
              <a:endParaRPr b="0" lang="en-US" sz="4400" spc="-1" strike="noStrike">
                <a:latin typeface="Arial"/>
              </a:endParaRPr>
            </a:p>
          </p:txBody>
        </p:sp>
      </p:grpSp>
      <p:pic>
        <p:nvPicPr>
          <p:cNvPr id="93" name="Picture 78" descr=""/>
          <p:cNvPicPr/>
          <p:nvPr/>
        </p:nvPicPr>
        <p:blipFill>
          <a:blip r:embed="rId9"/>
          <a:stretch/>
        </p:blipFill>
        <p:spPr>
          <a:xfrm>
            <a:off x="1261080" y="26239320"/>
            <a:ext cx="5932080" cy="2955960"/>
          </a:xfrm>
          <a:prstGeom prst="rect">
            <a:avLst/>
          </a:prstGeom>
          <a:ln w="0">
            <a:noFill/>
          </a:ln>
        </p:spPr>
      </p:pic>
      <p:pic>
        <p:nvPicPr>
          <p:cNvPr id="94" name="Picture 1081" descr=""/>
          <p:cNvPicPr/>
          <p:nvPr/>
        </p:nvPicPr>
        <p:blipFill>
          <a:blip r:embed="rId10"/>
          <a:stretch/>
        </p:blipFill>
        <p:spPr>
          <a:xfrm>
            <a:off x="13863960" y="23205960"/>
            <a:ext cx="15054120" cy="7244280"/>
          </a:xfrm>
          <a:prstGeom prst="rect">
            <a:avLst/>
          </a:prstGeom>
          <a:ln w="0">
            <a:noFill/>
          </a:ln>
        </p:spPr>
      </p:pic>
      <p:pic>
        <p:nvPicPr>
          <p:cNvPr id="95" name="Picture 1111" descr=""/>
          <p:cNvPicPr/>
          <p:nvPr/>
        </p:nvPicPr>
        <p:blipFill>
          <a:blip r:embed="rId11"/>
          <a:stretch/>
        </p:blipFill>
        <p:spPr>
          <a:xfrm>
            <a:off x="28919520" y="22262400"/>
            <a:ext cx="7572600" cy="8207640"/>
          </a:xfrm>
          <a:prstGeom prst="rect">
            <a:avLst/>
          </a:prstGeom>
          <a:ln w="0">
            <a:noFill/>
          </a:ln>
        </p:spPr>
      </p:pic>
      <p:pic>
        <p:nvPicPr>
          <p:cNvPr id="96" name="Picture 1112" descr=""/>
          <p:cNvPicPr/>
          <p:nvPr/>
        </p:nvPicPr>
        <p:blipFill>
          <a:blip r:embed="rId12"/>
          <a:stretch/>
        </p:blipFill>
        <p:spPr>
          <a:xfrm>
            <a:off x="17817840" y="12431520"/>
            <a:ext cx="7766280" cy="5070240"/>
          </a:xfrm>
          <a:prstGeom prst="rect">
            <a:avLst/>
          </a:prstGeom>
          <a:ln w="0">
            <a:noFill/>
          </a:ln>
        </p:spPr>
      </p:pic>
      <p:pic>
        <p:nvPicPr>
          <p:cNvPr id="97" name="Picture 1113" descr="A diagram of a circle with circles and lines&#10;&#10;Description automatically generated"/>
          <p:cNvPicPr/>
          <p:nvPr/>
        </p:nvPicPr>
        <p:blipFill>
          <a:blip r:embed="rId13"/>
          <a:stretch/>
        </p:blipFill>
        <p:spPr>
          <a:xfrm>
            <a:off x="26319960" y="5876640"/>
            <a:ext cx="7811640" cy="5529960"/>
          </a:xfrm>
          <a:prstGeom prst="rect">
            <a:avLst/>
          </a:prstGeom>
          <a:ln w="0">
            <a:noFill/>
          </a:ln>
        </p:spPr>
      </p:pic>
      <p:pic>
        <p:nvPicPr>
          <p:cNvPr id="98" name="Picture 1114" descr=""/>
          <p:cNvPicPr/>
          <p:nvPr/>
        </p:nvPicPr>
        <p:blipFill>
          <a:blip r:embed="rId14"/>
          <a:stretch/>
        </p:blipFill>
        <p:spPr>
          <a:xfrm>
            <a:off x="35286480" y="11292840"/>
            <a:ext cx="7568280" cy="6715440"/>
          </a:xfrm>
          <a:prstGeom prst="rect">
            <a:avLst/>
          </a:prstGeom>
          <a:ln w="0">
            <a:noFill/>
          </a:ln>
        </p:spPr>
      </p:pic>
      <p:pic>
        <p:nvPicPr>
          <p:cNvPr id="99" name="Picture 2" descr="ASGC Logo"/>
          <p:cNvPicPr/>
          <p:nvPr/>
        </p:nvPicPr>
        <p:blipFill>
          <a:blip r:embed="rId15"/>
          <a:stretch/>
        </p:blipFill>
        <p:spPr>
          <a:xfrm>
            <a:off x="40999320" y="2302200"/>
            <a:ext cx="2250000" cy="2250000"/>
          </a:xfrm>
          <a:prstGeom prst="rect">
            <a:avLst/>
          </a:prstGeom>
          <a:ln w="0">
            <a:noFill/>
          </a:ln>
        </p:spPr>
      </p:pic>
      <p:pic>
        <p:nvPicPr>
          <p:cNvPr id="100" name="Picture 18" descr=""/>
          <p:cNvPicPr/>
          <p:nvPr/>
        </p:nvPicPr>
        <p:blipFill>
          <a:blip r:embed="rId16"/>
          <a:stretch/>
        </p:blipFill>
        <p:spPr>
          <a:xfrm>
            <a:off x="9972360" y="3878640"/>
            <a:ext cx="723600" cy="473040"/>
          </a:xfrm>
          <a:prstGeom prst="rect">
            <a:avLst/>
          </a:prstGeom>
          <a:ln w="0">
            <a:noFill/>
          </a:ln>
        </p:spPr>
      </p:pic>
      <p:pic>
        <p:nvPicPr>
          <p:cNvPr id="101" name="Picture 18" descr=""/>
          <p:cNvPicPr/>
          <p:nvPr/>
        </p:nvPicPr>
        <p:blipFill>
          <a:blip r:embed="rId17"/>
          <a:stretch/>
        </p:blipFill>
        <p:spPr>
          <a:xfrm>
            <a:off x="844920" y="213840"/>
            <a:ext cx="6390360" cy="1865880"/>
          </a:xfrm>
          <a:prstGeom prst="rect">
            <a:avLst/>
          </a:prstGeom>
          <a:ln w="0">
            <a:noFill/>
          </a:ln>
        </p:spPr>
      </p:pic>
      <p:pic>
        <p:nvPicPr>
          <p:cNvPr id="102" name="Picture 2" descr="National Science Foundation - Wikipedia"/>
          <p:cNvPicPr/>
          <p:nvPr/>
        </p:nvPicPr>
        <p:blipFill>
          <a:blip r:embed="rId18"/>
          <a:stretch/>
        </p:blipFill>
        <p:spPr>
          <a:xfrm>
            <a:off x="40988160" y="-10800"/>
            <a:ext cx="2238480" cy="2250000"/>
          </a:xfrm>
          <a:prstGeom prst="rect">
            <a:avLst/>
          </a:prstGeom>
          <a:ln w="0">
            <a:noFill/>
          </a:ln>
        </p:spPr>
      </p:pic>
      <p:pic>
        <p:nvPicPr>
          <p:cNvPr id="103" name="Picture 10" descr=""/>
          <p:cNvPicPr/>
          <p:nvPr/>
        </p:nvPicPr>
        <p:blipFill>
          <a:blip r:embed="rId19"/>
          <a:srcRect l="4224" t="2920" r="58826" b="73517"/>
          <a:stretch/>
        </p:blipFill>
        <p:spPr>
          <a:xfrm>
            <a:off x="2970000" y="2503080"/>
            <a:ext cx="1901520" cy="1850400"/>
          </a:xfrm>
          <a:prstGeom prst="rect">
            <a:avLst/>
          </a:prstGeom>
          <a:ln w="0">
            <a:noFill/>
          </a:ln>
        </p:spPr>
      </p:pic>
      <p:pic>
        <p:nvPicPr>
          <p:cNvPr id="104" name="Picture 32" descr="An elephant with an electronic circuit board&#10;&#10;AI-generated content may be incorrect."/>
          <p:cNvPicPr/>
          <p:nvPr/>
        </p:nvPicPr>
        <p:blipFill>
          <a:blip r:embed="rId20"/>
          <a:stretch/>
        </p:blipFill>
        <p:spPr>
          <a:xfrm>
            <a:off x="849600" y="2503080"/>
            <a:ext cx="1836720" cy="1836720"/>
          </a:xfrm>
          <a:prstGeom prst="rect">
            <a:avLst/>
          </a:prstGeom>
          <a:ln w="0">
            <a:noFill/>
          </a:ln>
        </p:spPr>
      </p:pic>
      <p:pic>
        <p:nvPicPr>
          <p:cNvPr id="105" name="Picture 33" descr="A qr code on a white background&#10;&#10;AI-generated content may be incorrect."/>
          <p:cNvPicPr/>
          <p:nvPr/>
        </p:nvPicPr>
        <p:blipFill>
          <a:blip r:embed="rId21"/>
          <a:srcRect l="9033" t="9952" r="9146" b="8541"/>
          <a:stretch/>
        </p:blipFill>
        <p:spPr>
          <a:xfrm>
            <a:off x="36459720" y="423000"/>
            <a:ext cx="3944160" cy="3929040"/>
          </a:xfrm>
          <a:prstGeom prst="rect">
            <a:avLst/>
          </a:prstGeom>
          <a:ln w="0">
            <a:noFill/>
          </a:ln>
        </p:spPr>
      </p:pic>
      <p:sp>
        <p:nvSpPr>
          <p:cNvPr id="106" name="TextBox 34"/>
          <p:cNvSpPr/>
          <p:nvPr/>
        </p:nvSpPr>
        <p:spPr>
          <a:xfrm>
            <a:off x="35229240" y="5755680"/>
            <a:ext cx="7633800" cy="5760000"/>
          </a:xfrm>
          <a:prstGeom prst="rect">
            <a:avLst/>
          </a:prstGeom>
          <a:noFill/>
          <a:ln w="0">
            <a:noFill/>
          </a:ln>
        </p:spPr>
        <p:style>
          <a:lnRef idx="0"/>
          <a:fillRef idx="0"/>
          <a:effectRef idx="0"/>
          <a:fontRef idx="minor"/>
        </p:style>
        <p:txBody>
          <a:bodyPr anchor="t">
            <a:spAutoFit/>
          </a:bodyPr>
          <a:p>
            <a:pPr algn="ctr">
              <a:lnSpc>
                <a:spcPct val="100000"/>
              </a:lnSpc>
              <a:buNone/>
            </a:pPr>
            <a:r>
              <a:rPr b="1" lang="en-US" sz="3600" spc="-1" strike="noStrike">
                <a:solidFill>
                  <a:srgbClr val="a32638"/>
                </a:solidFill>
                <a:latin typeface="Times New Roman"/>
              </a:rPr>
              <a:t>Four-State Hybrid System</a:t>
            </a:r>
            <a:endParaRPr b="0" lang="en-US" sz="3600" spc="-1" strike="noStrike">
              <a:latin typeface="Arial"/>
            </a:endParaRPr>
          </a:p>
          <a:p>
            <a:pPr algn="ctr">
              <a:lnSpc>
                <a:spcPct val="100000"/>
              </a:lnSpc>
              <a:buNone/>
            </a:pPr>
            <a:endParaRPr b="0" lang="en-US" sz="1200" spc="-1" strike="noStrike">
              <a:latin typeface="Arial"/>
            </a:endParaRPr>
          </a:p>
          <a:p>
            <a:pPr algn="just">
              <a:lnSpc>
                <a:spcPct val="100000"/>
              </a:lnSpc>
              <a:buNone/>
            </a:pPr>
            <a:r>
              <a:rPr b="0" lang="en-US" sz="3600" spc="-1" strike="noStrike">
                <a:solidFill>
                  <a:srgbClr val="000000"/>
                </a:solidFill>
                <a:latin typeface="Times New Roman"/>
              </a:rPr>
              <a:t>The use of Lie groups and Screw Theory provides an analytical solution with ease of transforming c.s.​ This results in a closed form solution dependent on the hybrid system state. One internal mass always acts as the pivot while the other traverses its arc, resulting in a piecewise continuous trajectory with </a:t>
            </a:r>
            <a:r>
              <a:rPr b="0" lang="en-US" sz="3600" spc="-1" strike="noStrike">
                <a:solidFill>
                  <a:srgbClr val="000000"/>
                </a:solidFill>
                <a:latin typeface="Times New Roman"/>
              </a:rPr>
              <a:t>four traversal states. </a:t>
            </a:r>
            <a:endParaRPr b="0" lang="en-US" sz="3600" spc="-1" strike="noStrike">
              <a:latin typeface="Arial"/>
            </a:endParaRPr>
          </a:p>
        </p:txBody>
      </p:sp>
      <p:sp>
        <p:nvSpPr>
          <p:cNvPr id="107" name="TextBox 36"/>
          <p:cNvSpPr/>
          <p:nvPr/>
        </p:nvSpPr>
        <p:spPr>
          <a:xfrm>
            <a:off x="14247720" y="19714680"/>
            <a:ext cx="14401080" cy="3565440"/>
          </a:xfrm>
          <a:prstGeom prst="rect">
            <a:avLst/>
          </a:prstGeom>
          <a:noFill/>
          <a:ln w="0">
            <a:noFill/>
          </a:ln>
        </p:spPr>
        <p:style>
          <a:lnRef idx="0"/>
          <a:fillRef idx="0"/>
          <a:effectRef idx="0"/>
          <a:fontRef idx="minor"/>
        </p:style>
        <p:txBody>
          <a:bodyPr anchor="t">
            <a:spAutoFit/>
          </a:bodyPr>
          <a:p>
            <a:pPr algn="ctr">
              <a:lnSpc>
                <a:spcPct val="100000"/>
              </a:lnSpc>
              <a:buNone/>
            </a:pPr>
            <a:r>
              <a:rPr b="1" lang="en-US" sz="3600" spc="-1" strike="noStrike">
                <a:solidFill>
                  <a:srgbClr val="a32638"/>
                </a:solidFill>
                <a:latin typeface="Times New Roman"/>
              </a:rPr>
              <a:t>Simulations vs. Experimental Results</a:t>
            </a:r>
            <a:endParaRPr b="0" lang="en-US" sz="3600" spc="-1" strike="noStrike">
              <a:latin typeface="Arial"/>
            </a:endParaRPr>
          </a:p>
          <a:p>
            <a:pPr algn="ctr">
              <a:lnSpc>
                <a:spcPct val="100000"/>
              </a:lnSpc>
              <a:buNone/>
            </a:pPr>
            <a:endParaRPr b="0" lang="en-US" sz="1200" spc="-1" strike="noStrike">
              <a:latin typeface="Arial"/>
            </a:endParaRPr>
          </a:p>
          <a:p>
            <a:pPr algn="just">
              <a:lnSpc>
                <a:spcPct val="100000"/>
              </a:lnSpc>
              <a:buNone/>
            </a:pPr>
            <a:r>
              <a:rPr b="0" lang="en-US" sz="3600" spc="-1" strike="noStrike">
                <a:solidFill>
                  <a:srgbClr val="000000"/>
                </a:solidFill>
                <a:latin typeface="Times New Roman"/>
              </a:rPr>
              <a:t>For all four states, static equilibrium positions (outputs) based off internal mass positions (inputs) are simulated in increments of </a:t>
            </a:r>
            <a:r>
              <a:rPr b="0" lang="en-US" sz="3600" spc="-1" strike="noStrike">
                <a:solidFill>
                  <a:srgbClr val="000000"/>
                </a:solidFill>
                <a:latin typeface="Times New Roman"/>
              </a:rPr>
              <a:t>. Experimental validation with the tetherless prototype was performed in increments of . </a:t>
            </a:r>
            <a:r>
              <a:rPr b="1" lang="en-US" sz="3600" spc="-1" strike="noStrike">
                <a:solidFill>
                  <a:srgbClr val="9c2334"/>
                </a:solidFill>
                <a:latin typeface="Times New Roman"/>
              </a:rPr>
              <a:t>Across all tests, only a small discrepancy of  MAE exists, proving the efficacy of the model. </a:t>
            </a:r>
            <a:endParaRPr b="0" lang="en-US" sz="3600" spc="-1" strike="noStrike">
              <a:latin typeface="Arial"/>
            </a:endParaRPr>
          </a:p>
        </p:txBody>
      </p:sp>
      <p:sp>
        <p:nvSpPr>
          <p:cNvPr id="108" name="TextBox 37"/>
          <p:cNvSpPr/>
          <p:nvPr/>
        </p:nvSpPr>
        <p:spPr>
          <a:xfrm>
            <a:off x="28919520" y="19696320"/>
            <a:ext cx="7613640" cy="2468160"/>
          </a:xfrm>
          <a:prstGeom prst="rect">
            <a:avLst/>
          </a:prstGeom>
          <a:noFill/>
          <a:ln w="0">
            <a:noFill/>
          </a:ln>
        </p:spPr>
        <p:style>
          <a:lnRef idx="0"/>
          <a:fillRef idx="0"/>
          <a:effectRef idx="0"/>
          <a:fontRef idx="minor"/>
        </p:style>
        <p:txBody>
          <a:bodyPr anchor="t">
            <a:spAutoFit/>
          </a:bodyPr>
          <a:p>
            <a:pPr algn="ctr">
              <a:lnSpc>
                <a:spcPct val="100000"/>
              </a:lnSpc>
              <a:buNone/>
            </a:pPr>
            <a:r>
              <a:rPr b="1" lang="en-US" sz="3600" spc="-1" strike="noStrike">
                <a:solidFill>
                  <a:srgbClr val="a32638"/>
                </a:solidFill>
                <a:latin typeface="Times New Roman"/>
              </a:rPr>
              <a:t>State Jumping</a:t>
            </a:r>
            <a:endParaRPr b="0" lang="en-US" sz="3600" spc="-1" strike="noStrike">
              <a:latin typeface="Arial"/>
            </a:endParaRPr>
          </a:p>
          <a:p>
            <a:pPr algn="ctr">
              <a:lnSpc>
                <a:spcPct val="100000"/>
              </a:lnSpc>
              <a:buNone/>
            </a:pPr>
            <a:endParaRPr b="0" lang="en-US" sz="1200" spc="-1" strike="noStrike">
              <a:latin typeface="Arial"/>
            </a:endParaRPr>
          </a:p>
          <a:p>
            <a:pPr algn="just">
              <a:lnSpc>
                <a:spcPct val="100000"/>
              </a:lnSpc>
              <a:buNone/>
            </a:pPr>
            <a:r>
              <a:rPr b="0" lang="en-US" sz="3600" spc="-1" strike="noStrike">
                <a:solidFill>
                  <a:srgbClr val="000000"/>
                </a:solidFill>
                <a:latin typeface="Times New Roman"/>
              </a:rPr>
              <a:t>Switching states can occur anywhere along the border lines for gaits more complicated than straight rolling.</a:t>
            </a:r>
            <a:endParaRPr b="0" lang="en-US" sz="3600" spc="-1" strike="noStrike">
              <a:latin typeface="Arial"/>
            </a:endParaRPr>
          </a:p>
        </p:txBody>
      </p:sp>
      <p:grpSp>
        <p:nvGrpSpPr>
          <p:cNvPr id="109" name="Group 38"/>
          <p:cNvGrpSpPr/>
          <p:nvPr/>
        </p:nvGrpSpPr>
        <p:grpSpPr>
          <a:xfrm>
            <a:off x="7466040" y="5932080"/>
            <a:ext cx="9665640" cy="5937480"/>
            <a:chOff x="7466040" y="5932080"/>
            <a:chExt cx="9665640" cy="5937480"/>
          </a:xfrm>
        </p:grpSpPr>
        <p:pic>
          <p:nvPicPr>
            <p:cNvPr id="110" name="Picture 41" descr="A graph showing a number of links&#10;&#10;Description automatically generated"/>
            <p:cNvPicPr/>
            <p:nvPr/>
          </p:nvPicPr>
          <p:blipFill>
            <a:blip r:embed="rId22"/>
            <a:srcRect l="2445" t="2960" r="1805" b="3421"/>
            <a:stretch/>
          </p:blipFill>
          <p:spPr>
            <a:xfrm>
              <a:off x="7466040" y="5932080"/>
              <a:ext cx="9665640" cy="5937480"/>
            </a:xfrm>
            <a:prstGeom prst="rect">
              <a:avLst/>
            </a:prstGeom>
            <a:ln w="0">
              <a:noFill/>
            </a:ln>
          </p:spPr>
        </p:pic>
        <p:sp>
          <p:nvSpPr>
            <p:cNvPr id="111" name="Rectangle 42"/>
            <p:cNvSpPr/>
            <p:nvPr/>
          </p:nvSpPr>
          <p:spPr>
            <a:xfrm>
              <a:off x="8790120" y="7766280"/>
              <a:ext cx="992520" cy="234720"/>
            </a:xfrm>
            <a:prstGeom prst="rect">
              <a:avLst/>
            </a:prstGeom>
            <a:solidFill>
              <a:schemeClr val="bg1"/>
            </a:solidFill>
            <a:ln>
              <a:solidFill>
                <a:srgbClr val="ffffff"/>
              </a:solidFill>
              <a:round/>
            </a:ln>
          </p:spPr>
          <p:style>
            <a:lnRef idx="2">
              <a:schemeClr val="accent1">
                <a:shade val="15000"/>
              </a:schemeClr>
            </a:lnRef>
            <a:fillRef idx="1">
              <a:schemeClr val="accent1"/>
            </a:fillRef>
            <a:effectRef idx="0">
              <a:schemeClr val="accent1"/>
            </a:effectRef>
            <a:fontRef idx="minor"/>
          </p:style>
        </p:sp>
        <p:sp>
          <p:nvSpPr>
            <p:cNvPr id="112" name="TextBox 44"/>
            <p:cNvSpPr/>
            <p:nvPr/>
          </p:nvSpPr>
          <p:spPr>
            <a:xfrm>
              <a:off x="9007200" y="7669080"/>
              <a:ext cx="612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1800" spc="-1" strike="noStrike">
                  <a:solidFill>
                    <a:srgbClr val="000000"/>
                  </a:solidFill>
                  <a:latin typeface="Times New Roman"/>
                </a:rPr>
                <a:t>2CL</a:t>
              </a:r>
              <a:endParaRPr b="0" lang="en-US" sz="1800" spc="-1" strike="noStrike">
                <a:latin typeface="Arial"/>
              </a:endParaRPr>
            </a:p>
          </p:txBody>
        </p:sp>
        <p:sp>
          <p:nvSpPr>
            <p:cNvPr id="113" name="Straight Connector 46"/>
            <p:cNvSpPr/>
            <p:nvPr/>
          </p:nvSpPr>
          <p:spPr>
            <a:xfrm>
              <a:off x="9592200" y="7669080"/>
              <a:ext cx="360" cy="335160"/>
            </a:xfrm>
            <a:prstGeom prst="line">
              <a:avLst/>
            </a:prstGeom>
            <a:ln>
              <a:solidFill>
                <a:srgbClr val="8c7d70">
                  <a:lumMod val="90000"/>
                </a:srgbClr>
              </a:solidFill>
              <a:round/>
            </a:ln>
          </p:spPr>
          <p:style>
            <a:lnRef idx="1">
              <a:schemeClr val="accent1"/>
            </a:lnRef>
            <a:fillRef idx="0">
              <a:schemeClr val="accent1"/>
            </a:fillRef>
            <a:effectRef idx="0">
              <a:schemeClr val="accent1"/>
            </a:effectRef>
            <a:fontRef idx="minor"/>
          </p:style>
        </p:sp>
      </p:grpSp>
      <p:sp>
        <p:nvSpPr>
          <p:cNvPr id="114" name="Multiplication Sign 49"/>
          <p:cNvSpPr/>
          <p:nvPr/>
        </p:nvSpPr>
        <p:spPr>
          <a:xfrm>
            <a:off x="25056360" y="17419320"/>
            <a:ext cx="3861720" cy="870840"/>
          </a:xfrm>
          <a:prstGeom prst="mathMultiply">
            <a:avLst>
              <a:gd name="adj1" fmla="val 1484"/>
            </a:avLst>
          </a:prstGeom>
          <a:solidFill>
            <a:srgbClr val="ff0000"/>
          </a:solidFill>
          <a:ln>
            <a:solidFill>
              <a:srgbClr val="ff0000"/>
            </a:solidFill>
            <a:round/>
          </a:ln>
        </p:spPr>
        <p:style>
          <a:lnRef idx="2">
            <a:schemeClr val="accent1">
              <a:shade val="15000"/>
            </a:schemeClr>
          </a:lnRef>
          <a:fillRef idx="1">
            <a:schemeClr val="accent1"/>
          </a:fillRef>
          <a:effectRef idx="0">
            <a:schemeClr val="accent1"/>
          </a:effectRef>
          <a:fontRef idx="minor"/>
        </p:style>
      </p:sp>
      <p:pic>
        <p:nvPicPr>
          <p:cNvPr id="115" name="Graphic 58" descr="Checkmark with solid fill"/>
          <p:cNvPicPr/>
          <p:nvPr/>
        </p:nvPicPr>
        <p:blipFill>
          <a:blip r:embed="rId23"/>
          <a:stretch/>
        </p:blipFill>
        <p:spPr>
          <a:xfrm>
            <a:off x="26569440" y="14244120"/>
            <a:ext cx="549360" cy="549360"/>
          </a:xfrm>
          <a:prstGeom prst="rect">
            <a:avLst/>
          </a:prstGeom>
          <a:ln w="0">
            <a:noFill/>
          </a:ln>
        </p:spPr>
      </p:pic>
      <p:pic>
        <p:nvPicPr>
          <p:cNvPr id="116" name="Graphic 59" descr="Checkmark with solid fill"/>
          <p:cNvPicPr/>
          <p:nvPr/>
        </p:nvPicPr>
        <p:blipFill>
          <a:blip r:embed="rId24"/>
          <a:stretch/>
        </p:blipFill>
        <p:spPr>
          <a:xfrm>
            <a:off x="26569440" y="15943320"/>
            <a:ext cx="549360" cy="549360"/>
          </a:xfrm>
          <a:prstGeom prst="rect">
            <a:avLst/>
          </a:prstGeom>
          <a:ln w="0">
            <a:noFill/>
          </a:ln>
        </p:spPr>
      </p:pic>
      <p:sp>
        <p:nvSpPr>
          <p:cNvPr id="117" name="TextBox 63"/>
          <p:cNvSpPr/>
          <p:nvPr/>
        </p:nvSpPr>
        <p:spPr>
          <a:xfrm>
            <a:off x="26675280" y="11342520"/>
            <a:ext cx="709128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3: TeXploR Geometric Representation</a:t>
            </a:r>
            <a:endParaRPr b="0" lang="en-US" sz="2900" spc="-1" strike="noStrike">
              <a:latin typeface="Arial"/>
            </a:endParaRPr>
          </a:p>
        </p:txBody>
      </p:sp>
      <p:sp>
        <p:nvSpPr>
          <p:cNvPr id="118" name="TextBox 72"/>
          <p:cNvSpPr/>
          <p:nvPr/>
        </p:nvSpPr>
        <p:spPr>
          <a:xfrm>
            <a:off x="35591760" y="17835480"/>
            <a:ext cx="7091280" cy="532800"/>
          </a:xfrm>
          <a:prstGeom prst="rect">
            <a:avLst/>
          </a:prstGeom>
          <a:noFill/>
          <a:ln w="0">
            <a:noFill/>
          </a:ln>
        </p:spPr>
        <p:style>
          <a:lnRef idx="0"/>
          <a:fillRef idx="0"/>
          <a:effectRef idx="0"/>
          <a:fontRef idx="minor"/>
        </p:style>
        <p:txBody>
          <a:bodyPr anchor="t">
            <a:spAutoFit/>
          </a:bodyPr>
          <a:p>
            <a:pPr algn="ctr">
              <a:lnSpc>
                <a:spcPct val="100000"/>
              </a:lnSpc>
              <a:buNone/>
            </a:pPr>
            <a:r>
              <a:rPr b="0" lang="en-US" sz="2900" spc="-1" strike="noStrike">
                <a:solidFill>
                  <a:srgbClr val="000000"/>
                </a:solidFill>
                <a:latin typeface="Times New Roman"/>
              </a:rPr>
              <a:t>Fig. 4: Hybrid State System</a:t>
            </a:r>
            <a:endParaRPr b="0" lang="en-US" sz="29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32638"/>
      </a:dk2>
      <a:lt2>
        <a:srgbClr val="8c7d70"/>
      </a:lt2>
      <a:accent1>
        <a:srgbClr val="7d7061"/>
      </a:accent1>
      <a:accent2>
        <a:srgbClr val="a32638"/>
      </a:accent2>
      <a:accent3>
        <a:srgbClr val="6b5c4f"/>
      </a:accent3>
      <a:accent4>
        <a:srgbClr val="332b3d"/>
      </a:accent4>
      <a:accent5>
        <a:srgbClr val="7d7061"/>
      </a:accent5>
      <a:accent6>
        <a:srgbClr val="0000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32638"/>
      </a:dk2>
      <a:lt2>
        <a:srgbClr val="8c7d70"/>
      </a:lt2>
      <a:accent1>
        <a:srgbClr val="7d7061"/>
      </a:accent1>
      <a:accent2>
        <a:srgbClr val="a32638"/>
      </a:accent2>
      <a:accent3>
        <a:srgbClr val="6b5c4f"/>
      </a:accent3>
      <a:accent4>
        <a:srgbClr val="332b3d"/>
      </a:accent4>
      <a:accent5>
        <a:srgbClr val="7d7061"/>
      </a:accent5>
      <a:accent6>
        <a:srgbClr val="0000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CA334A9BBB0647B3D517AC90920118" ma:contentTypeVersion="17" ma:contentTypeDescription="Create a new document." ma:contentTypeScope="" ma:versionID="6fd070484689cc40237aac181175cf38">
  <xsd:schema xmlns:xsd="http://www.w3.org/2001/XMLSchema" xmlns:xs="http://www.w3.org/2001/XMLSchema" xmlns:p="http://schemas.microsoft.com/office/2006/metadata/properties" xmlns:ns2="5ae712d7-ddcb-4b07-ab04-a17d92f3001d" xmlns:ns3="2f851e14-8e63-4033-bd0e-93d707650585" targetNamespace="http://schemas.microsoft.com/office/2006/metadata/properties" ma:root="true" ma:fieldsID="81ff35eed6de2f192716e6d0a772cce2" ns2:_="" ns3:_="">
    <xsd:import namespace="5ae712d7-ddcb-4b07-ab04-a17d92f3001d"/>
    <xsd:import namespace="2f851e14-8e63-4033-bd0e-93d7076505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e712d7-ddcb-4b07-ab04-a17d92f30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ab473c-064c-4c61-8ef3-0c94a3d355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851e14-8e63-4033-bd0e-93d7076505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70865bb-d3ee-4f02-8712-bca1a455b11a}" ma:internalName="TaxCatchAll" ma:showField="CatchAllData" ma:web="2f851e14-8e63-4033-bd0e-93d70765058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f851e14-8e63-4033-bd0e-93d707650585" xsi:nil="true"/>
    <lcf76f155ced4ddcb4097134ff3c332f xmlns="5ae712d7-ddcb-4b07-ab04-a17d92f3001d">
      <Terms xmlns="http://schemas.microsoft.com/office/infopath/2007/PartnerControls"/>
    </lcf76f155ced4ddcb4097134ff3c332f>
    <SharedWithUsers xmlns="2f851e14-8e63-4033-bd0e-93d707650585">
      <UserInfo>
        <DisplayName>Alex Nail</DisplayName>
        <AccountId>30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89E9A6-77C0-4C2B-807D-E8616337ED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e712d7-ddcb-4b07-ab04-a17d92f3001d"/>
    <ds:schemaRef ds:uri="2f851e14-8e63-4033-bd0e-93d7076505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4024D9-4B0E-4DB6-8AD2-581E3E804671}">
  <ds:schemaRefs>
    <ds:schemaRef ds:uri="http://purl.org/dc/elements/1.1/"/>
    <ds:schemaRef ds:uri="5ae712d7-ddcb-4b07-ab04-a17d92f3001d"/>
    <ds:schemaRef ds:uri="http://schemas.microsoft.com/office/2006/metadata/properties"/>
    <ds:schemaRef ds:uri="http://schemas.microsoft.com/office/2006/documentManagement/types"/>
    <ds:schemaRef ds:uri="http://purl.org/dc/terms/"/>
    <ds:schemaRef ds:uri="2f851e14-8e63-4033-bd0e-93d707650585"/>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01815CC-436F-4A63-9BAE-7B03A7960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UATheme.thmx</Template>
  <TotalTime>11785</TotalTime>
  <Application>LibreOffice/7.3.7.2$Linux_X86_64 LibreOffice_project/30$Build-2</Application>
  <AppVersion>15.0000</AppVersion>
  <Words>2176</Words>
  <Paragraphs>134</Paragraphs>
  <Company>University Libraries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2013-11-01T13:54:30Z</dcterms:created>
  <dc:creator>Sanford Media Center</dc:creator>
  <dc:description/>
  <dc:language>en-US</dc:language>
  <cp:lastModifiedBy/>
  <cp:lastPrinted>2023-08-14T16:11:43Z</cp:lastPrinted>
  <dcterms:modified xsi:type="dcterms:W3CDTF">2026-01-20T21:56:17Z</dcterms:modified>
  <cp:revision>760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0x0101003CCA334A9BBB0647B3D517AC90920118</vt:lpwstr>
  </property>
  <property fmtid="{D5CDD505-2E9C-101B-9397-08002B2CF9AE}" pid="3" name="Notes">
    <vt:i4>2</vt:i4>
  </property>
  <property fmtid="{D5CDD505-2E9C-101B-9397-08002B2CF9AE}" pid="4" name="PresentationFormat">
    <vt:lpwstr>Custom</vt:lpwstr>
  </property>
  <property fmtid="{D5CDD505-2E9C-101B-9397-08002B2CF9AE}" pid="5" name="Slides">
    <vt:i4>2</vt:i4>
  </property>
</Properties>
</file>